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15"/>
  </p:notesMasterIdLst>
  <p:handoutMasterIdLst>
    <p:handoutMasterId r:id="rId16"/>
  </p:handoutMasterIdLst>
  <p:sldIdLst>
    <p:sldId id="558" r:id="rId2"/>
    <p:sldId id="887" r:id="rId3"/>
    <p:sldId id="874" r:id="rId4"/>
    <p:sldId id="768" r:id="rId5"/>
    <p:sldId id="772" r:id="rId6"/>
    <p:sldId id="782" r:id="rId7"/>
    <p:sldId id="562" r:id="rId8"/>
    <p:sldId id="784" r:id="rId9"/>
    <p:sldId id="785" r:id="rId10"/>
    <p:sldId id="786" r:id="rId11"/>
    <p:sldId id="787" r:id="rId12"/>
    <p:sldId id="793" r:id="rId13"/>
    <p:sldId id="805" r:id="rId14"/>
  </p:sldIdLst>
  <p:sldSz cx="9144000" cy="6858000" type="screen4x3"/>
  <p:notesSz cx="6997700" cy="9271000"/>
  <p:custDataLst>
    <p:tags r:id="rId17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610FF"/>
    <a:srgbClr val="0432FF"/>
    <a:srgbClr val="CC66FF"/>
    <a:srgbClr val="FFCCCC"/>
    <a:srgbClr val="FF3300"/>
    <a:srgbClr val="FF0000"/>
    <a:srgbClr val="FF99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61"/>
    <p:restoredTop sz="94558"/>
  </p:normalViewPr>
  <p:slideViewPr>
    <p:cSldViewPr>
      <p:cViewPr varScale="1">
        <p:scale>
          <a:sx n="121" d="100"/>
          <a:sy n="121" d="100"/>
        </p:scale>
        <p:origin x="11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8/31/23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3805EA6-54C6-5B40-A7A8-5D6080E34966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86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3805EA6-54C6-5B40-A7A8-5D6080E34966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781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89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DD90F18-3B18-F645-80FA-F203027CF245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11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48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9FDA3F1-B4AB-8C45-858D-584930A176E1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A539E17F-EE88-4D48-A1D8-26C80306079E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A539E17F-EE88-4D48-A1D8-26C80306079E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41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3805EA6-54C6-5B40-A7A8-5D6080E34966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3805EA6-54C6-5B40-A7A8-5D6080E34966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95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3805EA6-54C6-5B40-A7A8-5D6080E34966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9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hyperlink" Target="https://www.amazon.com/Nanoelectronics-Molecular-Scientific-Nanoscience-Nanotechnology/dp/9813144491" TargetMode="External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m4a"/><Relationship Id="rId7" Type="http://schemas.openxmlformats.org/officeDocument/2006/relationships/image" Target="../media/image13.png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hyperlink" Target="https://www.amazon.com/Nanoelectronics-Molecular-Scientific-Nanoscience-Nanotechnology/dp/9813144491" TargetMode="Externa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hyperlink" Target="mailto:" TargetMode="External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hyperlink" Target="http://www.people.virginia.edu/~ag7rq/23nano/courseweb.html" TargetMode="Externa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hyperlink" Target="https://news.virginia.edu/content/5-things-you-should-know-about-uvas-honor-system" TargetMode="Externa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3.jpe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hyperlink" Target="https://www.amazon.com/Nanoelectronics-Molecular-Scientific-Nanoscience-Nanotechnology/dp/9813144491" TargetMode="External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hyperlink" Target="https://www.amazon.com/Nanoelectronics-Molecular-Scientific-Nanoscience-Nanotechnology/dp/9813144491" TargetMode="External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hyperlink" Target="https://www.amazon.com/Nanoelectronics-Molecular-Scientific-Nanoscience-Nanotechnology/dp/9813144491" TargetMode="External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1575555" y="3013501"/>
            <a:ext cx="4977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How we Compute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20C7E2-CC5C-804B-6C86-767A67696B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94966F-2F83-06C2-17D7-D8C55D692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0233"/>
            <a:ext cx="7772400" cy="5358245"/>
          </a:xfrm>
          <a:prstGeom prst="rect">
            <a:avLst/>
          </a:prstGeom>
        </p:spPr>
      </p:pic>
      <p:sp>
        <p:nvSpPr>
          <p:cNvPr id="276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7804E7-FB55-3845-865F-B898D8717FBC}" type="slidenum">
              <a:rPr lang="en-US" sz="1400">
                <a:latin typeface="Arial" charset="0"/>
              </a:rPr>
              <a:pPr eaLnBrk="1" hangingPunct="1"/>
              <a:t>10</a:t>
            </a:fld>
            <a:endParaRPr lang="en-US" sz="1400">
              <a:latin typeface="Arial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402686" y="239712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033CC"/>
                </a:solidFill>
              </a:rPr>
              <a:t>Course page</a:t>
            </a:r>
          </a:p>
        </p:txBody>
      </p:sp>
      <p:sp>
        <p:nvSpPr>
          <p:cNvPr id="27653" name="Rectangle 1">
            <a:hlinkClick r:id="rId7"/>
          </p:cNvPr>
          <p:cNvSpPr>
            <a:spLocks noChangeArrowheads="1"/>
          </p:cNvSpPr>
          <p:nvPr/>
        </p:nvSpPr>
        <p:spPr bwMode="auto">
          <a:xfrm>
            <a:off x="187325" y="6477000"/>
            <a:ext cx="8991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000">
                <a:solidFill>
                  <a:schemeClr val="bg1"/>
                </a:solidFill>
              </a:rPr>
              <a:t>http://www.amazon.com/Nanoelectronics-Molecular-Scientific-Nanoscience-Nanotechnology/dp/9813144491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82C4D17-A05E-BA45-AF57-6978DAA957EA}"/>
              </a:ext>
            </a:extLst>
          </p:cNvPr>
          <p:cNvSpPr/>
          <p:nvPr/>
        </p:nvSpPr>
        <p:spPr>
          <a:xfrm>
            <a:off x="4292600" y="5056542"/>
            <a:ext cx="1066800" cy="22860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514D83-3D8A-73B8-FF19-64EB177E3B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4045728"/>
      </p:ext>
    </p:extLst>
  </p:cSld>
  <p:clrMapOvr>
    <a:masterClrMapping/>
  </p:clrMapOvr>
  <p:transition spd="slow" advTm="3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7804E7-FB55-3845-865F-B898D8717FBC}" type="slidenum">
              <a:rPr lang="en-US" sz="1400">
                <a:latin typeface="Arial" charset="0"/>
              </a:rPr>
              <a:pPr eaLnBrk="1" hangingPunct="1"/>
              <a:t>11</a:t>
            </a:fld>
            <a:endParaRPr lang="en-US" sz="1400">
              <a:latin typeface="Arial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330325" y="-2168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033CC"/>
                </a:solidFill>
              </a:rPr>
              <a:t>Course Lectures</a:t>
            </a:r>
          </a:p>
        </p:txBody>
      </p:sp>
      <p:sp>
        <p:nvSpPr>
          <p:cNvPr id="27653" name="Rectangle 1">
            <a:hlinkClick r:id="rId6"/>
          </p:cNvPr>
          <p:cNvSpPr>
            <a:spLocks noChangeArrowheads="1"/>
          </p:cNvSpPr>
          <p:nvPr/>
        </p:nvSpPr>
        <p:spPr bwMode="auto">
          <a:xfrm>
            <a:off x="187325" y="6477000"/>
            <a:ext cx="8991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000" dirty="0">
                <a:solidFill>
                  <a:schemeClr val="bg1"/>
                </a:solidFill>
              </a:rPr>
              <a:t>http://</a:t>
            </a:r>
            <a:r>
              <a:rPr lang="en-US" sz="1000" dirty="0" err="1">
                <a:solidFill>
                  <a:schemeClr val="bg1"/>
                </a:solidFill>
              </a:rPr>
              <a:t>www.amazon.com</a:t>
            </a:r>
            <a:r>
              <a:rPr lang="en-US" sz="1000" dirty="0">
                <a:solidFill>
                  <a:schemeClr val="bg1"/>
                </a:solidFill>
              </a:rPr>
              <a:t>/Nanoelectronics-Molecular-Scientific-Nanoscience-Nanotechnology/</a:t>
            </a:r>
            <a:r>
              <a:rPr lang="en-US" sz="1000" dirty="0" err="1">
                <a:solidFill>
                  <a:schemeClr val="bg1"/>
                </a:solidFill>
              </a:rPr>
              <a:t>dp</a:t>
            </a:r>
            <a:r>
              <a:rPr lang="en-US" sz="1000" dirty="0">
                <a:solidFill>
                  <a:schemeClr val="bg1"/>
                </a:solidFill>
              </a:rPr>
              <a:t>/9813144491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8D137A-1B57-BF43-92C9-A9A30A429934}"/>
              </a:ext>
            </a:extLst>
          </p:cNvPr>
          <p:cNvSpPr txBox="1"/>
          <p:nvPr/>
        </p:nvSpPr>
        <p:spPr>
          <a:xfrm>
            <a:off x="2468539" y="3739425"/>
            <a:ext cx="210346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Pre-recorded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Lectures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9E3875-DA7A-864A-A925-524C1E7BE447}"/>
              </a:ext>
            </a:extLst>
          </p:cNvPr>
          <p:cNvCxnSpPr/>
          <p:nvPr/>
        </p:nvCxnSpPr>
        <p:spPr bwMode="auto">
          <a:xfrm flipV="1">
            <a:off x="6364514" y="2031642"/>
            <a:ext cx="644525" cy="24515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pic>
        <p:nvPicPr>
          <p:cNvPr id="8" name="Picture 7" descr="A screenshot of a computer course&#10;&#10;Description automatically generated">
            <a:extLst>
              <a:ext uri="{FF2B5EF4-FFF2-40B4-BE49-F238E27FC236}">
                <a16:creationId xmlns:a16="http://schemas.microsoft.com/office/drawing/2014/main" id="{FE55DC91-3838-C2B6-C453-D175ECD6E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72882"/>
            <a:ext cx="7772400" cy="246580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3A7A00-0C15-44B6-96A5-457391FE6E7D}"/>
              </a:ext>
            </a:extLst>
          </p:cNvPr>
          <p:cNvCxnSpPr>
            <a:cxnSpLocks/>
          </p:cNvCxnSpPr>
          <p:nvPr/>
        </p:nvCxnSpPr>
        <p:spPr bwMode="auto">
          <a:xfrm flipV="1">
            <a:off x="3520269" y="2960934"/>
            <a:ext cx="0" cy="755505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7C18F7-9A88-D7B3-1C71-CED11492D9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9726672"/>
      </p:ext>
    </p:extLst>
  </p:cSld>
  <p:clrMapOvr>
    <a:masterClrMapping/>
  </p:clrMapOvr>
  <p:transition spd="slow" advTm="13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12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841925" y="2590800"/>
            <a:ext cx="5460149" cy="197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ON TO THE MATERIAL</a:t>
            </a:r>
          </a:p>
          <a:p>
            <a:pPr>
              <a:buNone/>
            </a:pPr>
            <a:endParaRPr lang="en-US" sz="3600" b="1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What is computing?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149B89-31B4-B00B-E075-6979638FBD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240779"/>
      </p:ext>
    </p:extLst>
  </p:cSld>
  <p:clrMapOvr>
    <a:masterClrMapping/>
  </p:clrMapOvr>
  <p:transition spd="slow" advTm="16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981200" y="304800"/>
            <a:ext cx="4842992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What is computing? </a:t>
            </a:r>
          </a:p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Why do we compute?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CC4590-C62F-B118-3B29-BF6F9115E2FF}"/>
              </a:ext>
            </a:extLst>
          </p:cNvPr>
          <p:cNvSpPr txBox="1"/>
          <p:nvPr/>
        </p:nvSpPr>
        <p:spPr>
          <a:xfrm>
            <a:off x="1752600" y="3105834"/>
            <a:ext cx="5814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/>
              <a:t>Processing of Information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59E03F-8AB6-FD5E-8B35-C7A48273FF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32"/>
    </mc:Choice>
    <mc:Fallback xmlns="">
      <p:transition spd="slow" advTm="45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73065DDC-1404-E746-A94A-738727F1D536}" type="slidenum">
              <a:rPr lang="en-US" sz="1400">
                <a:latin typeface="Arial" charset="0"/>
              </a:rPr>
              <a:pPr eaLnBrk="1" hangingPunct="1"/>
              <a:t>2</a:t>
            </a:fld>
            <a:endParaRPr lang="en-US" sz="1400">
              <a:latin typeface="Arial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752600" y="23648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rgbClr val="0033CC"/>
                </a:solidFill>
              </a:rPr>
              <a:t>Topics in computing</a:t>
            </a:r>
          </a:p>
        </p:txBody>
      </p:sp>
      <p:pic>
        <p:nvPicPr>
          <p:cNvPr id="3" name="Picture 2" descr="Several black and white cards&#10;&#10;Description automatically generated">
            <a:extLst>
              <a:ext uri="{FF2B5EF4-FFF2-40B4-BE49-F238E27FC236}">
                <a16:creationId xmlns:a16="http://schemas.microsoft.com/office/drawing/2014/main" id="{D5715F0C-7031-8BB9-AEF0-8AFDAF8AB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" y="1295400"/>
            <a:ext cx="9045549" cy="4495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C426BD-B022-0BED-A021-A75B236203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95880"/>
      </p:ext>
    </p:extLst>
  </p:cSld>
  <p:clrMapOvr>
    <a:masterClrMapping/>
  </p:clrMapOvr>
  <p:transition spd="slow" advTm="107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3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911115" y="3013501"/>
            <a:ext cx="6306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1A: Course Structure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03E5F9-0A02-1122-0645-202F1218A6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363210"/>
      </p:ext>
    </p:extLst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74" name="Rectangle 2"/>
          <p:cNvSpPr>
            <a:spLocks noChangeArrowheads="1"/>
          </p:cNvSpPr>
          <p:nvPr/>
        </p:nvSpPr>
        <p:spPr bwMode="auto">
          <a:xfrm>
            <a:off x="1371600" y="0"/>
            <a:ext cx="670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0033CC"/>
                </a:solidFill>
              </a:rPr>
              <a:t>Course information</a:t>
            </a:r>
          </a:p>
        </p:txBody>
      </p:sp>
      <p:sp>
        <p:nvSpPr>
          <p:cNvPr id="1231875" name="Text Box 3"/>
          <p:cNvSpPr txBox="1">
            <a:spLocks noChangeArrowheads="1"/>
          </p:cNvSpPr>
          <p:nvPr/>
        </p:nvSpPr>
        <p:spPr bwMode="auto">
          <a:xfrm>
            <a:off x="381000" y="1560513"/>
            <a:ext cx="8763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endParaRPr lang="en-US" dirty="0">
              <a:latin typeface="Comic Sans MS" charset="0"/>
            </a:endParaRPr>
          </a:p>
          <a:p>
            <a:pPr>
              <a:spcBef>
                <a:spcPct val="20000"/>
              </a:spcBef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  <a:latin typeface="Comic Sans MS" charset="0"/>
              </a:rPr>
              <a:t>Website: </a:t>
            </a:r>
            <a:r>
              <a:rPr lang="en-US" sz="1800" dirty="0">
                <a:solidFill>
                  <a:srgbClr val="000000"/>
                </a:solidFill>
                <a:latin typeface="Comic Sans MS" charset="0"/>
                <a:hlinkClick r:id="rId6"/>
              </a:rPr>
              <a:t>http://www.people.virginia.edu/~ag7rq/23nano/courseweb.html</a:t>
            </a:r>
            <a:endParaRPr lang="en-US" sz="1800" dirty="0">
              <a:solidFill>
                <a:srgbClr val="000000"/>
              </a:solidFill>
              <a:latin typeface="Comic Sans MS" charset="0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en-US" dirty="0">
              <a:latin typeface="Comic Sans MS" charset="0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  <a:latin typeface="Comic Sans MS" charset="0"/>
              </a:rPr>
              <a:t>Grader:</a:t>
            </a:r>
            <a:r>
              <a:rPr lang="en-US" dirty="0">
                <a:solidFill>
                  <a:srgbClr val="008000"/>
                </a:solidFill>
                <a:latin typeface="Comic Sans MS" charset="0"/>
              </a:rPr>
              <a:t> </a:t>
            </a:r>
            <a:r>
              <a:rPr lang="en-US" dirty="0" err="1">
                <a:solidFill>
                  <a:srgbClr val="008000"/>
                </a:solidFill>
                <a:latin typeface="Comic Sans MS" charset="0"/>
              </a:rPr>
              <a:t>Faiyaz</a:t>
            </a:r>
            <a:r>
              <a:rPr lang="en-US" dirty="0">
                <a:solidFill>
                  <a:srgbClr val="008000"/>
                </a:solidFill>
                <a:latin typeface="Comic Sans MS" charset="0"/>
              </a:rPr>
              <a:t> </a:t>
            </a:r>
            <a:r>
              <a:rPr lang="en-US" dirty="0" err="1">
                <a:solidFill>
                  <a:srgbClr val="008000"/>
                </a:solidFill>
                <a:latin typeface="Comic Sans MS" charset="0"/>
              </a:rPr>
              <a:t>Mullick</a:t>
            </a:r>
            <a:r>
              <a:rPr lang="en-US" dirty="0">
                <a:solidFill>
                  <a:srgbClr val="008000"/>
                </a:solidFill>
                <a:latin typeface="Comic Sans MS" charset="0"/>
              </a:rPr>
              <a:t> (</a:t>
            </a:r>
            <a:r>
              <a:rPr lang="en-US" b="0" i="0" dirty="0">
                <a:effectLst/>
                <a:latin typeface="Times" pitchFamily="2" charset="0"/>
                <a:hlinkClick r:id="rId7"/>
              </a:rPr>
              <a:t>fm4fv@virginia.edu</a:t>
            </a:r>
            <a:r>
              <a:rPr lang="en-US" dirty="0">
                <a:solidFill>
                  <a:srgbClr val="008000"/>
                </a:solidFill>
                <a:latin typeface="Comic Sans MS" charset="0"/>
              </a:rPr>
              <a:t>)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008000"/>
              </a:solidFill>
              <a:latin typeface="Comic Sans MS" charset="0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  <a:latin typeface="Comic Sans MS" charset="0"/>
              </a:rPr>
              <a:t>Office </a:t>
            </a:r>
            <a:r>
              <a:rPr lang="en-US" dirty="0" err="1">
                <a:solidFill>
                  <a:srgbClr val="FF0000"/>
                </a:solidFill>
                <a:latin typeface="Comic Sans MS" charset="0"/>
              </a:rPr>
              <a:t>Hrs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:</a:t>
            </a:r>
            <a:r>
              <a:rPr lang="en-US" dirty="0">
                <a:solidFill>
                  <a:srgbClr val="008000"/>
                </a:solidFill>
                <a:latin typeface="Comic Sans MS" charset="0"/>
              </a:rPr>
              <a:t> TBD</a:t>
            </a:r>
            <a:endParaRPr lang="en-US" dirty="0">
              <a:latin typeface="Comic Sans MS" charset="0"/>
            </a:endParaRPr>
          </a:p>
        </p:txBody>
      </p:sp>
      <p:sp>
        <p:nvSpPr>
          <p:cNvPr id="2150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C9A6469-C107-514A-BE56-40B5E6A1A341}" type="slidenum">
              <a:rPr lang="en-US" sz="1400">
                <a:latin typeface="Arial" charset="0"/>
              </a:rPr>
              <a:pPr eaLnBrk="1" hangingPunct="1"/>
              <a:t>4</a:t>
            </a:fld>
            <a:endParaRPr lang="en-US" sz="1400"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ED069A-3A1A-00DE-7338-91DDE11761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Rectangle 2"/>
          <p:cNvSpPr>
            <a:spLocks noChangeArrowheads="1"/>
          </p:cNvSpPr>
          <p:nvPr/>
        </p:nvSpPr>
        <p:spPr bwMode="auto">
          <a:xfrm>
            <a:off x="1295400" y="0"/>
            <a:ext cx="670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000" b="1">
                <a:solidFill>
                  <a:srgbClr val="0033CC"/>
                </a:solidFill>
              </a:rPr>
              <a:t>Grading Info</a:t>
            </a:r>
          </a:p>
        </p:txBody>
      </p:sp>
      <p:sp>
        <p:nvSpPr>
          <p:cNvPr id="757961" name="Rectangle 201"/>
          <p:cNvSpPr>
            <a:spLocks noChangeArrowheads="1"/>
          </p:cNvSpPr>
          <p:nvPr/>
        </p:nvSpPr>
        <p:spPr bwMode="auto">
          <a:xfrm>
            <a:off x="381000" y="695325"/>
            <a:ext cx="8458200" cy="602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defRPr/>
            </a:pPr>
            <a:r>
              <a:rPr lang="en-US" b="1" dirty="0"/>
              <a:t>Homework</a:t>
            </a:r>
            <a:r>
              <a:rPr lang="en-US" dirty="0"/>
              <a:t> - weekly assignments on website, no late homework accepted but lowest score dropped</a:t>
            </a:r>
          </a:p>
          <a:p>
            <a:pPr marL="342900" indent="-342900" algn="l">
              <a:defRPr/>
            </a:pPr>
            <a:endParaRPr lang="en-US" dirty="0"/>
          </a:p>
          <a:p>
            <a:pPr marL="342900" indent="-342900" algn="l">
              <a:defRPr/>
            </a:pPr>
            <a:r>
              <a:rPr lang="en-US" dirty="0">
                <a:solidFill>
                  <a:srgbClr val="FF0000"/>
                </a:solidFill>
              </a:rPr>
              <a:t>Expected average at B+, to be graded on curves. </a:t>
            </a:r>
          </a:p>
          <a:p>
            <a:pPr marL="342900" indent="-342900" algn="l">
              <a:defRPr/>
            </a:pPr>
            <a:endParaRPr lang="en-US" dirty="0"/>
          </a:p>
          <a:p>
            <a:pPr marL="342900" indent="-342900" algn="l">
              <a:defRPr/>
            </a:pPr>
            <a:r>
              <a:rPr lang="en-US" b="1" dirty="0"/>
              <a:t>Exams</a:t>
            </a:r>
            <a:r>
              <a:rPr lang="en-US" dirty="0"/>
              <a:t> - three exams. Some Mathcad/</a:t>
            </a:r>
            <a:r>
              <a:rPr lang="en-US" dirty="0" err="1"/>
              <a:t>Matlab</a:t>
            </a:r>
            <a:r>
              <a:rPr lang="en-US" dirty="0"/>
              <a:t>, maybe necessary for some HWs/exams</a:t>
            </a:r>
          </a:p>
          <a:p>
            <a:pPr marL="342900" indent="-342900" algn="l">
              <a:defRPr/>
            </a:pPr>
            <a:endParaRPr lang="en-US" dirty="0"/>
          </a:p>
          <a:p>
            <a:pPr marL="342900" indent="-342900" algn="l">
              <a:defRPr/>
            </a:pPr>
            <a:r>
              <a:rPr lang="en-US" b="1" dirty="0"/>
              <a:t>Grade weighting</a:t>
            </a:r>
            <a:r>
              <a:rPr lang="en-US" dirty="0"/>
              <a:t>:</a:t>
            </a:r>
          </a:p>
          <a:p>
            <a:pPr marL="742950" lvl="1" indent="-285750" algn="l">
              <a:buFontTx/>
              <a:buChar char="–"/>
              <a:defRPr/>
            </a:pPr>
            <a:r>
              <a:rPr lang="en-US" dirty="0"/>
              <a:t>Exam 1		~12%</a:t>
            </a:r>
          </a:p>
          <a:p>
            <a:pPr marL="742950" lvl="1" indent="-285750" algn="l">
              <a:buFontTx/>
              <a:buChar char="–"/>
              <a:defRPr/>
            </a:pPr>
            <a:r>
              <a:rPr lang="en-US" dirty="0"/>
              <a:t>Exam 2		~25%</a:t>
            </a:r>
          </a:p>
          <a:p>
            <a:pPr marL="742950" lvl="1" indent="-285750" algn="l">
              <a:buFontTx/>
              <a:buChar char="–"/>
              <a:defRPr/>
            </a:pPr>
            <a:r>
              <a:rPr lang="en-US" dirty="0"/>
              <a:t>Final		~35%</a:t>
            </a:r>
          </a:p>
          <a:p>
            <a:pPr marL="742950" lvl="1" indent="-285750" algn="l">
              <a:buFontTx/>
              <a:buChar char="–"/>
              <a:defRPr/>
            </a:pPr>
            <a:r>
              <a:rPr lang="en-US" dirty="0"/>
              <a:t>Homework	~25%</a:t>
            </a:r>
          </a:p>
          <a:p>
            <a:pPr lvl="1" algn="l">
              <a:buNone/>
              <a:defRPr/>
            </a:pPr>
            <a:r>
              <a:rPr lang="en-US" dirty="0"/>
              <a:t>- Quiz 		~3%</a:t>
            </a:r>
          </a:p>
          <a:p>
            <a:pPr lvl="1" algn="l">
              <a:buNone/>
              <a:defRPr/>
            </a:pPr>
            <a:endParaRPr 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D60D9C9-A696-ED4B-A6A3-E6009073592D}" type="slidenum">
              <a:rPr lang="en-US" sz="1400">
                <a:latin typeface="Arial" charset="0"/>
              </a:rPr>
              <a:pPr eaLnBrk="1" hangingPunct="1"/>
              <a:t>5</a:t>
            </a:fld>
            <a:endParaRPr lang="en-US" sz="1400"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AE4E7D-F6DD-C3FF-E279-5920AD8416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8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Rectangle 2"/>
          <p:cNvSpPr>
            <a:spLocks noChangeArrowheads="1"/>
          </p:cNvSpPr>
          <p:nvPr/>
        </p:nvSpPr>
        <p:spPr bwMode="auto">
          <a:xfrm>
            <a:off x="1295400" y="0"/>
            <a:ext cx="670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000" b="1" dirty="0">
                <a:solidFill>
                  <a:srgbClr val="0033CC"/>
                </a:solidFill>
              </a:rPr>
              <a:t>Honor Policy</a:t>
            </a:r>
          </a:p>
        </p:txBody>
      </p:sp>
      <p:sp>
        <p:nvSpPr>
          <p:cNvPr id="757961" name="Rectangle 201"/>
          <p:cNvSpPr>
            <a:spLocks noChangeArrowheads="1"/>
          </p:cNvSpPr>
          <p:nvPr/>
        </p:nvSpPr>
        <p:spPr bwMode="auto">
          <a:xfrm>
            <a:off x="381000" y="914400"/>
            <a:ext cx="8458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defRPr/>
            </a:pPr>
            <a:r>
              <a:rPr lang="en-US" sz="2000" b="1" dirty="0"/>
              <a:t>Homework</a:t>
            </a:r>
            <a:r>
              <a:rPr lang="en-US" sz="2000" dirty="0"/>
              <a:t> – You can collaborate in a group, but the answer you hand in </a:t>
            </a:r>
            <a:r>
              <a:rPr lang="en-US" sz="2000" b="1" dirty="0">
                <a:solidFill>
                  <a:srgbClr val="FF0000"/>
                </a:solidFill>
              </a:rPr>
              <a:t>HAS TO BE YOUR OWN WORK. </a:t>
            </a:r>
          </a:p>
          <a:p>
            <a:pPr marL="342900" indent="-342900" algn="l">
              <a:defRPr/>
            </a:pPr>
            <a:endParaRPr lang="en-US" sz="2000" dirty="0">
              <a:solidFill>
                <a:srgbClr val="FF0000"/>
              </a:solidFill>
            </a:endParaRPr>
          </a:p>
          <a:p>
            <a:pPr marL="342900" indent="-342900" algn="l">
              <a:defRPr/>
            </a:pPr>
            <a:r>
              <a:rPr lang="en-US" sz="2000" b="1" dirty="0"/>
              <a:t>Exams</a:t>
            </a:r>
            <a:r>
              <a:rPr lang="en-US" sz="2000" dirty="0"/>
              <a:t> – Typically open-book open-notes. </a:t>
            </a:r>
            <a:r>
              <a:rPr lang="en-US" sz="2000" dirty="0">
                <a:highlight>
                  <a:srgbClr val="FFFF00"/>
                </a:highlight>
              </a:rPr>
              <a:t>However, no consultations or communications among examinees, no accessing unauthorized resources not available to all (i.e., outside text book and class notes), no accessing internet materials including past exams. </a:t>
            </a:r>
          </a:p>
          <a:p>
            <a:pPr marL="342900" indent="-342900" algn="l">
              <a:defRPr/>
            </a:pPr>
            <a:endParaRPr lang="en-US" sz="2000" dirty="0"/>
          </a:p>
          <a:p>
            <a:pPr marL="342900" indent="-342900" algn="l">
              <a:defRPr/>
            </a:pPr>
            <a:r>
              <a:rPr lang="en-US" sz="2000" dirty="0"/>
              <a:t>Exams and HWs must be pledged else they will not be graded. </a:t>
            </a:r>
          </a:p>
          <a:p>
            <a:pPr marL="342900" indent="-342900" algn="l">
              <a:defRPr/>
            </a:pPr>
            <a:endParaRPr lang="en-US" sz="2000" dirty="0"/>
          </a:p>
          <a:p>
            <a:pPr marL="342900" indent="-342900" algn="l">
              <a:defRPr/>
            </a:pPr>
            <a:r>
              <a:rPr lang="en-US" sz="2000" dirty="0"/>
              <a:t>Any unauthorized assistance on the exam would give you an </a:t>
            </a:r>
            <a:r>
              <a:rPr lang="en-US" sz="2000" b="1" dirty="0">
                <a:solidFill>
                  <a:srgbClr val="FF0000"/>
                </a:solidFill>
              </a:rPr>
              <a:t>automatic ZERO </a:t>
            </a:r>
            <a:r>
              <a:rPr lang="en-US" sz="2000" dirty="0"/>
              <a:t>on the exam and be handed over to the honor committee. </a:t>
            </a:r>
          </a:p>
          <a:p>
            <a:pPr algn="ctr">
              <a:buNone/>
              <a:defRPr/>
            </a:pPr>
            <a:r>
              <a:rPr lang="en-US" sz="1400" dirty="0">
                <a:hlinkClick r:id="rId6"/>
              </a:rPr>
              <a:t>https://news.virginia.edu/content/5-things-you-should-know-about-uvas-honor-system</a:t>
            </a:r>
            <a:endParaRPr lang="en-US" sz="1400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D60D9C9-A696-ED4B-A6A3-E6009073592D}" type="slidenum">
              <a:rPr lang="en-US" sz="1400">
                <a:latin typeface="Arial" charset="0"/>
              </a:rPr>
              <a:pPr eaLnBrk="1" hangingPunct="1"/>
              <a:t>6</a:t>
            </a:fld>
            <a:endParaRPr lang="en-US" sz="1400"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6B98DB-69E6-2F50-23CA-04BD7CAB1E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2877975"/>
      </p:ext>
    </p:extLst>
  </p:cSld>
  <p:clrMapOvr>
    <a:masterClrMapping/>
  </p:clrMapOvr>
  <p:transition spd="slow" advTm="67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7804E7-FB55-3845-865F-B898D8717FBC}" type="slidenum">
              <a:rPr lang="en-US" sz="1400">
                <a:latin typeface="Arial" charset="0"/>
              </a:rPr>
              <a:pPr eaLnBrk="1" hangingPunct="1"/>
              <a:t>7</a:t>
            </a:fld>
            <a:endParaRPr lang="en-US" sz="1400">
              <a:latin typeface="Arial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219200" y="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033CC"/>
                </a:solidFill>
              </a:rPr>
              <a:t>Text/References</a:t>
            </a:r>
          </a:p>
        </p:txBody>
      </p:sp>
      <p:sp>
        <p:nvSpPr>
          <p:cNvPr id="27653" name="Rectangle 1">
            <a:hlinkClick r:id="rId6"/>
          </p:cNvPr>
          <p:cNvSpPr>
            <a:spLocks noChangeArrowheads="1"/>
          </p:cNvSpPr>
          <p:nvPr/>
        </p:nvSpPr>
        <p:spPr bwMode="auto">
          <a:xfrm>
            <a:off x="187325" y="6477000"/>
            <a:ext cx="8991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000">
                <a:solidFill>
                  <a:schemeClr val="bg1"/>
                </a:solidFill>
              </a:rPr>
              <a:t>http://www.amazon.com/Nanoelectronics-Molecular-Scientific-Nanoscience-Nanotechnology/dp/9813144491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D10DC-FB32-E6F3-60F4-1B46BAAC9A27}"/>
              </a:ext>
            </a:extLst>
          </p:cNvPr>
          <p:cNvSpPr txBox="1"/>
          <p:nvPr/>
        </p:nvSpPr>
        <p:spPr>
          <a:xfrm>
            <a:off x="57611" y="819987"/>
            <a:ext cx="7195325" cy="578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Lecture Notes </a:t>
            </a:r>
          </a:p>
          <a:p>
            <a:pPr>
              <a:buNone/>
            </a:pPr>
            <a:r>
              <a:rPr lang="en-US" dirty="0"/>
              <a:t>(pre-recorded + live)</a:t>
            </a:r>
          </a:p>
          <a:p>
            <a:endParaRPr lang="en-US" dirty="0"/>
          </a:p>
          <a:p>
            <a:r>
              <a:rPr lang="en-US" dirty="0"/>
              <a:t> Physics of Computing: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Hardware for computing/SSD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342900" indent="-342900"/>
            <a:r>
              <a:rPr lang="en-US" dirty="0"/>
              <a:t>Boltzmann machines/Neuromorphic </a:t>
            </a:r>
          </a:p>
          <a:p>
            <a:pPr>
              <a:buNone/>
            </a:pPr>
            <a:r>
              <a:rPr lang="en-US" dirty="0"/>
              <a:t>–  “Boltzmann Law – Physics to </a:t>
            </a:r>
          </a:p>
          <a:p>
            <a:pPr>
              <a:buNone/>
            </a:pPr>
            <a:r>
              <a:rPr lang="en-US" dirty="0"/>
              <a:t>Computing” edX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6A55C6-F7CD-8B21-83AE-08B4BA8E0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334" y="746233"/>
            <a:ext cx="1748665" cy="264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with a diagram&#10;&#10;Description automatically generated">
            <a:extLst>
              <a:ext uri="{FF2B5EF4-FFF2-40B4-BE49-F238E27FC236}">
                <a16:creationId xmlns:a16="http://schemas.microsoft.com/office/drawing/2014/main" id="{3CF206BD-A02C-941C-9DF9-0F75D78B6C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99" y="4320175"/>
            <a:ext cx="3352799" cy="2438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C844B7-49D6-FB70-2711-F7EC136949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790075"/>
            <a:ext cx="3352800" cy="23247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80A11D-98E7-E959-2741-B82DD325ABCF}"/>
              </a:ext>
            </a:extLst>
          </p:cNvPr>
          <p:cNvSpPr/>
          <p:nvPr/>
        </p:nvSpPr>
        <p:spPr>
          <a:xfrm>
            <a:off x="57611" y="2133600"/>
            <a:ext cx="3492391" cy="609600"/>
          </a:xfrm>
          <a:prstGeom prst="rect">
            <a:avLst/>
          </a:prstGeom>
          <a:solidFill>
            <a:srgbClr val="FFC000">
              <a:alpha val="31605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E01F0E-1CC3-DA2E-8C4E-650F6B08A3F5}"/>
              </a:ext>
            </a:extLst>
          </p:cNvPr>
          <p:cNvSpPr/>
          <p:nvPr/>
        </p:nvSpPr>
        <p:spPr>
          <a:xfrm>
            <a:off x="75074" y="3757215"/>
            <a:ext cx="4954126" cy="609600"/>
          </a:xfrm>
          <a:prstGeom prst="rect">
            <a:avLst/>
          </a:prstGeom>
          <a:solidFill>
            <a:srgbClr val="FFC000">
              <a:alpha val="31605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2A4E4D-2F60-423E-F37B-D08566D4BBC4}"/>
              </a:ext>
            </a:extLst>
          </p:cNvPr>
          <p:cNvSpPr/>
          <p:nvPr/>
        </p:nvSpPr>
        <p:spPr>
          <a:xfrm>
            <a:off x="75074" y="5234418"/>
            <a:ext cx="5484000" cy="1423600"/>
          </a:xfrm>
          <a:prstGeom prst="rect">
            <a:avLst/>
          </a:prstGeom>
          <a:solidFill>
            <a:srgbClr val="FFC000">
              <a:alpha val="31605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EEA649E-129F-C81B-5729-B612529697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6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urse information&#10;&#10;Description automatically generated">
            <a:extLst>
              <a:ext uri="{FF2B5EF4-FFF2-40B4-BE49-F238E27FC236}">
                <a16:creationId xmlns:a16="http://schemas.microsoft.com/office/drawing/2014/main" id="{BB358F8A-EEBE-B31C-79D9-E31AA5CD16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84251"/>
            <a:ext cx="7772400" cy="5358245"/>
          </a:xfrm>
          <a:prstGeom prst="rect">
            <a:avLst/>
          </a:prstGeom>
        </p:spPr>
      </p:pic>
      <p:sp>
        <p:nvSpPr>
          <p:cNvPr id="276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7804E7-FB55-3845-865F-B898D8717FBC}" type="slidenum">
              <a:rPr lang="en-US" sz="1400">
                <a:latin typeface="Arial" charset="0"/>
              </a:rPr>
              <a:pPr eaLnBrk="1" hangingPunct="1"/>
              <a:t>8</a:t>
            </a:fld>
            <a:endParaRPr lang="en-US" sz="1400">
              <a:latin typeface="Arial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385347" y="-5835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033CC"/>
                </a:solidFill>
              </a:rPr>
              <a:t>Course page </a:t>
            </a:r>
            <a:r>
              <a:rPr lang="en-US" sz="4400" b="1" dirty="0">
                <a:solidFill>
                  <a:srgbClr val="0033CC"/>
                </a:solidFill>
                <a:highlight>
                  <a:srgbClr val="FFFF00"/>
                </a:highlight>
              </a:rPr>
              <a:t>(TBD)</a:t>
            </a:r>
          </a:p>
        </p:txBody>
      </p:sp>
      <p:sp>
        <p:nvSpPr>
          <p:cNvPr id="27653" name="Rectangle 1">
            <a:hlinkClick r:id="rId7"/>
          </p:cNvPr>
          <p:cNvSpPr>
            <a:spLocks noChangeArrowheads="1"/>
          </p:cNvSpPr>
          <p:nvPr/>
        </p:nvSpPr>
        <p:spPr bwMode="auto">
          <a:xfrm>
            <a:off x="187325" y="6477000"/>
            <a:ext cx="8991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000">
                <a:solidFill>
                  <a:schemeClr val="bg1"/>
                </a:solidFill>
              </a:rPr>
              <a:t>http://www.amazon.com/Nanoelectronics-Molecular-Scientific-Nanoscience-Nanotechnology/dp/9813144491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02F8AE-B43B-F446-B685-C03F94D070C0}"/>
              </a:ext>
            </a:extLst>
          </p:cNvPr>
          <p:cNvSpPr txBox="1"/>
          <p:nvPr/>
        </p:nvSpPr>
        <p:spPr>
          <a:xfrm>
            <a:off x="1224455" y="656053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http://</a:t>
            </a:r>
            <a:r>
              <a:rPr lang="en-US" sz="1800" dirty="0" err="1">
                <a:solidFill>
                  <a:srgbClr val="0000FF"/>
                </a:solidFill>
              </a:rPr>
              <a:t>www.ece.virginia.edu</a:t>
            </a:r>
            <a:r>
              <a:rPr lang="en-US" sz="1800" dirty="0">
                <a:solidFill>
                  <a:srgbClr val="0000FF"/>
                </a:solidFill>
              </a:rPr>
              <a:t>/~ag7rq/23comp/</a:t>
            </a:r>
            <a:r>
              <a:rPr lang="en-US" sz="1800" dirty="0" err="1">
                <a:solidFill>
                  <a:srgbClr val="0000FF"/>
                </a:solidFill>
              </a:rPr>
              <a:t>courseweb.html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5F1383-A26F-DC42-97C2-E41D05A37F79}"/>
              </a:ext>
            </a:extLst>
          </p:cNvPr>
          <p:cNvSpPr/>
          <p:nvPr/>
        </p:nvSpPr>
        <p:spPr>
          <a:xfrm>
            <a:off x="3200400" y="5696416"/>
            <a:ext cx="1066800" cy="22860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82C4D17-A05E-BA45-AF57-6978DAA957EA}"/>
              </a:ext>
            </a:extLst>
          </p:cNvPr>
          <p:cNvSpPr/>
          <p:nvPr/>
        </p:nvSpPr>
        <p:spPr>
          <a:xfrm>
            <a:off x="4378325" y="5696416"/>
            <a:ext cx="1066800" cy="22860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E0A9C8-55B1-7145-AB0B-EBBC6A6E853D}"/>
              </a:ext>
            </a:extLst>
          </p:cNvPr>
          <p:cNvSpPr/>
          <p:nvPr/>
        </p:nvSpPr>
        <p:spPr>
          <a:xfrm>
            <a:off x="3207657" y="5940892"/>
            <a:ext cx="1066800" cy="22860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F46951-2BBC-784D-A480-94ECC7B87D53}"/>
              </a:ext>
            </a:extLst>
          </p:cNvPr>
          <p:cNvSpPr txBox="1"/>
          <p:nvPr/>
        </p:nvSpPr>
        <p:spPr>
          <a:xfrm>
            <a:off x="521021" y="5696416"/>
            <a:ext cx="154241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Background/</a:t>
            </a: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Extras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9B6426-5988-50A2-7BC7-7962BBB0CF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301195"/>
      </p:ext>
    </p:extLst>
  </p:cSld>
  <p:clrMapOvr>
    <a:masterClrMapping/>
  </p:clrMapOvr>
  <p:transition spd="slow" advTm="107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457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7804E7-FB55-3845-865F-B898D8717FBC}" type="slidenum">
              <a:rPr lang="en-US" sz="1400">
                <a:latin typeface="Arial" charset="0"/>
              </a:rPr>
              <a:pPr eaLnBrk="1" hangingPunct="1"/>
              <a:t>9</a:t>
            </a:fld>
            <a:endParaRPr lang="en-US" sz="1400">
              <a:latin typeface="Arial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447800" y="-1524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033CC"/>
                </a:solidFill>
              </a:rPr>
              <a:t>Math  background</a:t>
            </a:r>
          </a:p>
        </p:txBody>
      </p:sp>
      <p:sp>
        <p:nvSpPr>
          <p:cNvPr id="27653" name="Rectangle 1">
            <a:hlinkClick r:id="rId6"/>
          </p:cNvPr>
          <p:cNvSpPr>
            <a:spLocks noChangeArrowheads="1"/>
          </p:cNvSpPr>
          <p:nvPr/>
        </p:nvSpPr>
        <p:spPr bwMode="auto">
          <a:xfrm>
            <a:off x="187325" y="6477000"/>
            <a:ext cx="8991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000" dirty="0">
                <a:solidFill>
                  <a:schemeClr val="bg1"/>
                </a:solidFill>
              </a:rPr>
              <a:t>http://</a:t>
            </a:r>
            <a:r>
              <a:rPr lang="en-US" sz="1000" dirty="0" err="1">
                <a:solidFill>
                  <a:schemeClr val="bg1"/>
                </a:solidFill>
              </a:rPr>
              <a:t>www.amazon.com</a:t>
            </a:r>
            <a:r>
              <a:rPr lang="en-US" sz="1000" dirty="0">
                <a:solidFill>
                  <a:schemeClr val="bg1"/>
                </a:solidFill>
              </a:rPr>
              <a:t>/Nanoelectronics-Molecular-Scientific-Nanoscience-Nanotechnology/</a:t>
            </a:r>
            <a:r>
              <a:rPr lang="en-US" sz="1000" dirty="0" err="1">
                <a:solidFill>
                  <a:schemeClr val="bg1"/>
                </a:solidFill>
              </a:rPr>
              <a:t>dp</a:t>
            </a:r>
            <a:r>
              <a:rPr lang="en-US" sz="1000" dirty="0">
                <a:solidFill>
                  <a:schemeClr val="bg1"/>
                </a:solidFill>
              </a:rPr>
              <a:t>/9813144491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A81E5-A914-9B42-B237-99181A413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" y="625911"/>
            <a:ext cx="2713430" cy="2271618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780C8-C121-B44F-B9D8-DFF8203F2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21" y="609600"/>
            <a:ext cx="2698179" cy="2514600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A5098-CC8E-D346-A120-D6406C1F64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1" y="4463686"/>
            <a:ext cx="2713430" cy="2164108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D236B8-6C20-AC4D-87D6-004D2F176E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40" y="4463685"/>
            <a:ext cx="2773280" cy="2095367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54EAB8-CF47-C941-8399-1B322411D1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98" y="4538923"/>
            <a:ext cx="2646284" cy="2007643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8FE97F-7C90-514E-9AA0-408A774652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81" y="1973566"/>
            <a:ext cx="4085881" cy="2164108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72145D-4183-6E4F-8122-0FDF6FCD40E5}"/>
              </a:ext>
            </a:extLst>
          </p:cNvPr>
          <p:cNvSpPr txBox="1"/>
          <p:nvPr/>
        </p:nvSpPr>
        <p:spPr>
          <a:xfrm>
            <a:off x="470338" y="134937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highlight>
                  <a:srgbClr val="FFFF00"/>
                </a:highlight>
              </a:rPr>
              <a:t>PROBABILITY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0610EF-33D9-B94E-A8A4-5618D8347CE0}"/>
              </a:ext>
            </a:extLst>
          </p:cNvPr>
          <p:cNvSpPr txBox="1"/>
          <p:nvPr/>
        </p:nvSpPr>
        <p:spPr>
          <a:xfrm>
            <a:off x="3499699" y="1488347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highlight>
                  <a:srgbClr val="FFFF00"/>
                </a:highlight>
              </a:rPr>
              <a:t>COMBINATORICS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6BE384-C7AD-3648-9FEC-40B4C7E2FCCE}"/>
              </a:ext>
            </a:extLst>
          </p:cNvPr>
          <p:cNvSpPr txBox="1"/>
          <p:nvPr/>
        </p:nvSpPr>
        <p:spPr>
          <a:xfrm>
            <a:off x="7419064" y="122526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highlight>
                  <a:srgbClr val="FFFF00"/>
                </a:highlight>
              </a:rPr>
              <a:t>GEOMETRY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8B06F5-3697-764B-816F-FD12DC26FE6D}"/>
              </a:ext>
            </a:extLst>
          </p:cNvPr>
          <p:cNvSpPr txBox="1"/>
          <p:nvPr/>
        </p:nvSpPr>
        <p:spPr>
          <a:xfrm>
            <a:off x="841807" y="4050268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highlight>
                  <a:srgbClr val="FFFF00"/>
                </a:highlight>
              </a:rPr>
              <a:t>TRIG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3B3D1-8CF6-D440-92DD-F1DECE2D374F}"/>
              </a:ext>
            </a:extLst>
          </p:cNvPr>
          <p:cNvSpPr txBox="1"/>
          <p:nvPr/>
        </p:nvSpPr>
        <p:spPr>
          <a:xfrm>
            <a:off x="3990467" y="4246602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highlight>
                  <a:srgbClr val="FFFF00"/>
                </a:highlight>
              </a:rPr>
              <a:t>CALCULUS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E0FBDB-56C1-4B46-BE14-55C1375F7955}"/>
              </a:ext>
            </a:extLst>
          </p:cNvPr>
          <p:cNvSpPr txBox="1"/>
          <p:nvPr/>
        </p:nvSpPr>
        <p:spPr>
          <a:xfrm>
            <a:off x="6882216" y="4169591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highlight>
                  <a:srgbClr val="FFFF00"/>
                </a:highlight>
              </a:rPr>
              <a:t>MATRIX/LIN ALG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86FA90-ACFD-8EAC-4D92-7288B10DBF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256659"/>
      </p:ext>
    </p:extLst>
  </p:cSld>
  <p:clrMapOvr>
    <a:masterClrMapping/>
  </p:clrMapOvr>
  <p:transition spd="slow" advTm="102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05562773,C:\Files\Courses\ECE687\Lectures_Ghosh\ch1.pp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05562773,C:\Files\Courses\ECE687\Lectures_Ghosh\ch1.pp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05562773,C:\Files\Courses\ECE687\Lectures_Ghosh\ch1.ppc"/>
  <p:tag name="TIMING" val="|10.7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1905562773,C:\Files\Courses\ECE687\Lectures_Ghosh\ch1.pp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5,-749115225,C:\Courses\ECE663\Ghosh\lec1.pp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-749115225,C:\Courses\ECE663\Ghosh\lec1.pp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-749115225,C:\Courses\ECE663\Ghosh\lec1.pp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05562773,C:\Files\Courses\ECE687\Lectures_Ghosh\ch1.pp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05562773,C:\Files\Courses\ECE687\Lectures_Ghosh\ch1.ppc"/>
  <p:tag name="TIMING" val="|101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26263</TotalTime>
  <Words>433</Words>
  <Application>Microsoft Macintosh PowerPoint</Application>
  <PresentationFormat>On-screen Show (4:3)</PresentationFormat>
  <Paragraphs>98</Paragraphs>
  <Slides>13</Slides>
  <Notes>12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Comic Sans MS</vt:lpstr>
      <vt:lpstr>Times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1830</cp:revision>
  <cp:lastPrinted>2020-01-02T19:55:03Z</cp:lastPrinted>
  <dcterms:created xsi:type="dcterms:W3CDTF">2003-03-02T22:33:52Z</dcterms:created>
  <dcterms:modified xsi:type="dcterms:W3CDTF">2023-08-31T17:52:33Z</dcterms:modified>
</cp:coreProperties>
</file>