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9"/>
  </p:notesMasterIdLst>
  <p:handoutMasterIdLst>
    <p:handoutMasterId r:id="rId10"/>
  </p:handoutMasterIdLst>
  <p:sldIdLst>
    <p:sldId id="1403" r:id="rId2"/>
    <p:sldId id="1367" r:id="rId3"/>
    <p:sldId id="724" r:id="rId4"/>
    <p:sldId id="739" r:id="rId5"/>
    <p:sldId id="799" r:id="rId6"/>
    <p:sldId id="800" r:id="rId7"/>
    <p:sldId id="1432" r:id="rId8"/>
  </p:sldIdLst>
  <p:sldSz cx="9144000" cy="6858000" type="screen4x3"/>
  <p:notesSz cx="6997700" cy="9271000"/>
  <p:custDataLst>
    <p:tags r:id="rId11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10FF"/>
    <a:srgbClr val="0000FF"/>
    <a:srgbClr val="FFCCCC"/>
    <a:srgbClr val="FF9900"/>
    <a:srgbClr val="FF0000"/>
    <a:srgbClr val="CC66FF"/>
    <a:srgbClr val="FF33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0"/>
    <p:restoredTop sz="94626"/>
  </p:normalViewPr>
  <p:slideViewPr>
    <p:cSldViewPr>
      <p:cViewPr varScale="1">
        <p:scale>
          <a:sx n="121" d="100"/>
          <a:sy n="121" d="100"/>
        </p:scale>
        <p:origin x="15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0314673-E133-374A-BD06-A5E9E20A75FE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1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5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2054718" y="3048000"/>
            <a:ext cx="4854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3E. The trouble with CMOS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8A1D0EB-6A3C-B41A-AD65-6EA29321DF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9"/>
    </mc:Choice>
    <mc:Fallback xmlns="">
      <p:transition spd="slow" advTm="1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1F0122-72F6-5449-A38F-D9B4E232E050}" type="slidenum">
              <a:rPr lang="en-US" sz="1400">
                <a:latin typeface="Arial" charset="0"/>
              </a:rPr>
              <a:pPr eaLnBrk="1" hangingPunct="1"/>
              <a:t>2</a:t>
            </a:fld>
            <a:endParaRPr lang="en-US" sz="1400">
              <a:latin typeface="Arial" charset="0"/>
            </a:endParaRPr>
          </a:p>
        </p:txBody>
      </p:sp>
      <p:sp>
        <p:nvSpPr>
          <p:cNvPr id="50178" name="Rectangle 14"/>
          <p:cNvSpPr>
            <a:spLocks noChangeArrowheads="1"/>
          </p:cNvSpPr>
          <p:nvPr/>
        </p:nvSpPr>
        <p:spPr bwMode="auto">
          <a:xfrm>
            <a:off x="2895600" y="1981200"/>
            <a:ext cx="25908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24"/>
          <p:cNvSpPr>
            <a:spLocks noChangeArrowheads="1"/>
          </p:cNvSpPr>
          <p:nvPr/>
        </p:nvSpPr>
        <p:spPr bwMode="auto">
          <a:xfrm>
            <a:off x="114300" y="174893"/>
            <a:ext cx="89154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</a:rPr>
              <a:t>CMOS drove Moore’s Law for decades</a:t>
            </a:r>
          </a:p>
        </p:txBody>
      </p:sp>
      <p:pic>
        <p:nvPicPr>
          <p:cNvPr id="50181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6529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 descr="intel-ne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429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5"/>
          <p:cNvSpPr txBox="1">
            <a:spLocks noChangeArrowheads="1"/>
          </p:cNvSpPr>
          <p:nvPr/>
        </p:nvSpPr>
        <p:spPr bwMode="auto">
          <a:xfrm>
            <a:off x="2667000" y="5638800"/>
            <a:ext cx="372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Smaller/Faster/Cheaper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0C61C7-8C8F-9039-7F74-32A9D3C602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5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64"/>
    </mc:Choice>
    <mc:Fallback xmlns="">
      <p:transition spd="slow" advTm="64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/>
          <p:cNvSpPr txBox="1">
            <a:spLocks noChangeArrowheads="1"/>
          </p:cNvSpPr>
          <p:nvPr/>
        </p:nvSpPr>
        <p:spPr bwMode="auto">
          <a:xfrm>
            <a:off x="2732088" y="-76200"/>
            <a:ext cx="409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..Trouble in Paradise ! </a:t>
            </a:r>
          </a:p>
        </p:txBody>
      </p:sp>
      <p:pic>
        <p:nvPicPr>
          <p:cNvPr id="51202" name="Picture 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8862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" descr="androidandme.com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914400"/>
            <a:ext cx="42783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187036" y="4114800"/>
            <a:ext cx="4465638" cy="122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Pentium 2000,  </a:t>
            </a:r>
            <a:r>
              <a:rPr lang="en-US" sz="1600" dirty="0">
                <a:solidFill>
                  <a:srgbClr val="FF0000"/>
                </a:solidFill>
              </a:rPr>
              <a:t>50W/cm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  <a:r>
              <a:rPr lang="en-US" sz="1600" dirty="0"/>
              <a:t>; </a:t>
            </a:r>
          </a:p>
          <a:p>
            <a:pPr eaLnBrk="1" hangingPunct="1">
              <a:buFontTx/>
              <a:buNone/>
            </a:pPr>
            <a:r>
              <a:rPr lang="en-US" sz="1600" dirty="0"/>
              <a:t>            ~2025, </a:t>
            </a:r>
            <a:r>
              <a:rPr lang="en-US" sz="1600" dirty="0">
                <a:solidFill>
                  <a:srgbClr val="FF0000"/>
                </a:solidFill>
              </a:rPr>
              <a:t>40MW/cm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r>
              <a:rPr lang="en-US" sz="1600" dirty="0"/>
              <a:t>Based on Fundamental considerations alone !</a:t>
            </a:r>
          </a:p>
        </p:txBody>
      </p:sp>
      <p:pic>
        <p:nvPicPr>
          <p:cNvPr id="51205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733800"/>
            <a:ext cx="3794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55FD968-2322-6E47-A114-DF112F2835C5}" type="slidenum">
              <a:rPr lang="en-US" sz="1400">
                <a:latin typeface="Arial" charset="0"/>
              </a:rPr>
              <a:pPr eaLnBrk="1" hangingPunct="1"/>
              <a:t>3</a:t>
            </a:fld>
            <a:endParaRPr lang="en-US" sz="1400"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ABA85-3C21-B847-89A7-A502B95B839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24" y="5638195"/>
            <a:ext cx="1913139" cy="956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C84412-269E-464D-9901-58535FBA72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8" y="6430573"/>
            <a:ext cx="857429" cy="21667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1A4787-2A47-D224-240A-8891F39D97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1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54"/>
    </mc:Choice>
    <mc:Fallback xmlns="">
      <p:transition spd="slow" advTm="118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3"/>
          <p:cNvSpPr txBox="1">
            <a:spLocks noChangeArrowheads="1"/>
          </p:cNvSpPr>
          <p:nvPr/>
        </p:nvSpPr>
        <p:spPr bwMode="auto">
          <a:xfrm>
            <a:off x="2209800" y="0"/>
            <a:ext cx="471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sym typeface="Wingdings" charset="0"/>
              </a:rPr>
              <a:t>Dissipation in CMOS</a:t>
            </a:r>
          </a:p>
        </p:txBody>
      </p:sp>
      <p:sp>
        <p:nvSpPr>
          <p:cNvPr id="70658" name="TextBox 7"/>
          <p:cNvSpPr txBox="1">
            <a:spLocks noChangeArrowheads="1"/>
          </p:cNvSpPr>
          <p:nvPr/>
        </p:nvSpPr>
        <p:spPr bwMode="auto">
          <a:xfrm>
            <a:off x="1752600" y="917715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dirty="0" err="1"/>
              <a:t>P</a:t>
            </a:r>
            <a:r>
              <a:rPr lang="en-US" sz="2800" baseline="-25000" dirty="0" err="1"/>
              <a:t>diss</a:t>
            </a:r>
            <a:r>
              <a:rPr lang="en-US" sz="2800" dirty="0"/>
              <a:t> ∝ </a:t>
            </a:r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en-US" sz="2800" baseline="30000" dirty="0">
                <a:solidFill>
                  <a:srgbClr val="FF0000"/>
                </a:solidFill>
              </a:rPr>
              <a:t>2 </a:t>
            </a:r>
            <a:r>
              <a:rPr lang="en-US" sz="2800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C786EB4-2243-174C-94F1-E839FD1F9C56}" type="slidenum">
              <a:rPr lang="en-US" sz="1400">
                <a:latin typeface="Arial" charset="0"/>
              </a:rPr>
              <a:pPr eaLnBrk="1" hangingPunct="1"/>
              <a:t>4</a:t>
            </a:fld>
            <a:endParaRPr lang="en-US" sz="1400" dirty="0">
              <a:latin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616039-D547-FB49-9EC1-50D92FD6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012" y="2235758"/>
            <a:ext cx="5360912" cy="3504351"/>
          </a:xfrm>
          <a:prstGeom prst="rect">
            <a:avLst/>
          </a:prstGeom>
        </p:spPr>
      </p:pic>
      <p:pic>
        <p:nvPicPr>
          <p:cNvPr id="24" name="Picture 23" descr="Untitled.png">
            <a:extLst>
              <a:ext uri="{FF2B5EF4-FFF2-40B4-BE49-F238E27FC236}">
                <a16:creationId xmlns:a16="http://schemas.microsoft.com/office/drawing/2014/main" id="{FA5F5450-9EA1-0C49-89FD-D297D2CDF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300" y="2239307"/>
            <a:ext cx="5328375" cy="35204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E3C898-CBBD-D148-BEBA-868438EFB280}"/>
              </a:ext>
            </a:extLst>
          </p:cNvPr>
          <p:cNvSpPr/>
          <p:nvPr/>
        </p:nvSpPr>
        <p:spPr>
          <a:xfrm>
            <a:off x="3508226" y="5788335"/>
            <a:ext cx="707397" cy="932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00CC80-5198-BA4B-A9D0-E26C3EF9BB50}"/>
              </a:ext>
            </a:extLst>
          </p:cNvPr>
          <p:cNvCxnSpPr/>
          <p:nvPr/>
        </p:nvCxnSpPr>
        <p:spPr bwMode="auto">
          <a:xfrm rot="5400000" flipH="1" flipV="1">
            <a:off x="3375718" y="4916263"/>
            <a:ext cx="1752176" cy="2411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90295C-9573-ED49-8D4A-AA5D93B45C1B}"/>
              </a:ext>
            </a:extLst>
          </p:cNvPr>
          <p:cNvSpPr txBox="1"/>
          <p:nvPr/>
        </p:nvSpPr>
        <p:spPr>
          <a:xfrm>
            <a:off x="3475306" y="5820485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Freq &amp; V</a:t>
            </a:r>
          </a:p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Scaling –</a:t>
            </a:r>
          </a:p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Death of</a:t>
            </a:r>
            <a:br>
              <a:rPr lang="en-US" sz="1000" dirty="0">
                <a:latin typeface="Comic Sans MS"/>
                <a:cs typeface="Comic Sans MS"/>
              </a:rPr>
            </a:br>
            <a:r>
              <a:rPr lang="en-US" sz="1000" dirty="0">
                <a:latin typeface="Comic Sans MS"/>
                <a:cs typeface="Comic Sans MS"/>
              </a:rPr>
              <a:t>Dennard</a:t>
            </a:r>
            <a:br>
              <a:rPr lang="en-US" sz="1000" dirty="0">
                <a:latin typeface="Comic Sans MS"/>
                <a:cs typeface="Comic Sans MS"/>
              </a:rPr>
            </a:br>
            <a:r>
              <a:rPr lang="en-US" sz="1000" dirty="0">
                <a:latin typeface="Comic Sans MS"/>
                <a:cs typeface="Comic Sans MS"/>
              </a:rPr>
              <a:t>Scaling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D5ED8C-53C6-9E44-A6A7-C90A3A725F31}"/>
              </a:ext>
            </a:extLst>
          </p:cNvPr>
          <p:cNvSpPr/>
          <p:nvPr/>
        </p:nvSpPr>
        <p:spPr>
          <a:xfrm>
            <a:off x="4384091" y="5683535"/>
            <a:ext cx="707397" cy="4584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EE0FAE-25B3-6F4E-AD9D-292092CCAE5F}"/>
              </a:ext>
            </a:extLst>
          </p:cNvPr>
          <p:cNvCxnSpPr/>
          <p:nvPr/>
        </p:nvCxnSpPr>
        <p:spPr bwMode="auto">
          <a:xfrm rot="5400000" flipH="1" flipV="1">
            <a:off x="4255541" y="5402546"/>
            <a:ext cx="635272" cy="770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FE38035-6356-9D46-ADAC-C1B0664A4FFC}"/>
              </a:ext>
            </a:extLst>
          </p:cNvPr>
          <p:cNvSpPr txBox="1"/>
          <p:nvPr/>
        </p:nvSpPr>
        <p:spPr>
          <a:xfrm>
            <a:off x="4352461" y="5715685"/>
            <a:ext cx="708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Strained</a:t>
            </a:r>
          </a:p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Si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BE6D2E-550F-7E49-ABE8-4168AFF786B8}"/>
              </a:ext>
            </a:extLst>
          </p:cNvPr>
          <p:cNvCxnSpPr/>
          <p:nvPr/>
        </p:nvCxnSpPr>
        <p:spPr bwMode="auto">
          <a:xfrm rot="16200000" flipV="1">
            <a:off x="4375851" y="5514386"/>
            <a:ext cx="1318771" cy="38652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29E34A-5268-C94C-B47C-CD9817F09FCE}"/>
              </a:ext>
            </a:extLst>
          </p:cNvPr>
          <p:cNvSpPr/>
          <p:nvPr/>
        </p:nvSpPr>
        <p:spPr>
          <a:xfrm>
            <a:off x="4858031" y="6269960"/>
            <a:ext cx="707397" cy="4584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B03051-EA93-774B-BFE1-5C978A2DCA3E}"/>
              </a:ext>
            </a:extLst>
          </p:cNvPr>
          <p:cNvSpPr txBox="1"/>
          <p:nvPr/>
        </p:nvSpPr>
        <p:spPr>
          <a:xfrm>
            <a:off x="4824867" y="6302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High-K</a:t>
            </a:r>
          </a:p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Metal Gate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F1EB204-8590-1443-BE67-0C1754B012F9}"/>
              </a:ext>
            </a:extLst>
          </p:cNvPr>
          <p:cNvSpPr/>
          <p:nvPr/>
        </p:nvSpPr>
        <p:spPr>
          <a:xfrm>
            <a:off x="5380210" y="5811510"/>
            <a:ext cx="707397" cy="4584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BB033B-D2F9-2B4E-82EF-ED78FD2A63B2}"/>
              </a:ext>
            </a:extLst>
          </p:cNvPr>
          <p:cNvSpPr txBox="1"/>
          <p:nvPr/>
        </p:nvSpPr>
        <p:spPr>
          <a:xfrm>
            <a:off x="5354015" y="5843660"/>
            <a:ext cx="784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err="1">
                <a:latin typeface="Comic Sans MS"/>
                <a:cs typeface="Comic Sans MS"/>
              </a:rPr>
              <a:t>NonPlanar</a:t>
            </a:r>
            <a:endParaRPr lang="en-US" sz="1000" dirty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Gate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D89EE1A-EBEB-574E-A2C4-B9897936402E}"/>
              </a:ext>
            </a:extLst>
          </p:cNvPr>
          <p:cNvCxnSpPr/>
          <p:nvPr/>
        </p:nvCxnSpPr>
        <p:spPr bwMode="auto">
          <a:xfrm rot="16200000" flipV="1">
            <a:off x="4914078" y="5200591"/>
            <a:ext cx="764495" cy="53959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F7F61A7-EEFA-9F42-897D-DB5F8F60A027}"/>
              </a:ext>
            </a:extLst>
          </p:cNvPr>
          <p:cNvCxnSpPr/>
          <p:nvPr/>
        </p:nvCxnSpPr>
        <p:spPr bwMode="auto">
          <a:xfrm rot="16200000" flipV="1">
            <a:off x="5452327" y="5127942"/>
            <a:ext cx="499569" cy="40326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D3D9074-94F3-EC44-8823-68295789394C}"/>
              </a:ext>
            </a:extLst>
          </p:cNvPr>
          <p:cNvSpPr/>
          <p:nvPr/>
        </p:nvSpPr>
        <p:spPr>
          <a:xfrm>
            <a:off x="5854150" y="5385210"/>
            <a:ext cx="1274901" cy="4584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3C0BB0-C456-BE43-8991-646F7AAD4654}"/>
              </a:ext>
            </a:extLst>
          </p:cNvPr>
          <p:cNvSpPr txBox="1"/>
          <p:nvPr/>
        </p:nvSpPr>
        <p:spPr>
          <a:xfrm>
            <a:off x="5978225" y="5388161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1" dirty="0">
                <a:solidFill>
                  <a:srgbClr val="0000FF"/>
                </a:solidFill>
                <a:latin typeface="Comic Sans MS"/>
                <a:cs typeface="Comic Sans MS"/>
              </a:rPr>
              <a:t>No More</a:t>
            </a:r>
          </a:p>
          <a:p>
            <a:pPr>
              <a:buNone/>
            </a:pPr>
            <a:r>
              <a:rPr lang="en-US" sz="1000" b="1" dirty="0">
                <a:solidFill>
                  <a:srgbClr val="0000FF"/>
                </a:solidFill>
                <a:latin typeface="Comic Sans MS"/>
                <a:cs typeface="Comic Sans MS"/>
              </a:rPr>
              <a:t>ITRS roadmap 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FFF529-ADC2-334A-98DC-2224450D39BD}"/>
              </a:ext>
            </a:extLst>
          </p:cNvPr>
          <p:cNvSpPr txBox="1"/>
          <p:nvPr/>
        </p:nvSpPr>
        <p:spPr>
          <a:xfrm>
            <a:off x="3579910" y="2541183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</a:rPr>
              <a:t>3V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897EF0-5C91-B947-8E79-B664910C86EA}"/>
              </a:ext>
            </a:extLst>
          </p:cNvPr>
          <p:cNvSpPr txBox="1"/>
          <p:nvPr/>
        </p:nvSpPr>
        <p:spPr>
          <a:xfrm>
            <a:off x="3855184" y="3159758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</a:rPr>
              <a:t>2V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F36063-A8CB-5243-9968-BC36C8FE9D0C}"/>
              </a:ext>
            </a:extLst>
          </p:cNvPr>
          <p:cNvSpPr txBox="1"/>
          <p:nvPr/>
        </p:nvSpPr>
        <p:spPr>
          <a:xfrm>
            <a:off x="4809805" y="424450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</a:rPr>
              <a:t>1V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286C87C-20B0-2B4C-828D-67D70E162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581" y="2564134"/>
            <a:ext cx="1876003" cy="2342384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E289980-786F-9B45-84EC-ED03E51B9814}"/>
              </a:ext>
            </a:extLst>
          </p:cNvPr>
          <p:cNvSpPr/>
          <p:nvPr/>
        </p:nvSpPr>
        <p:spPr>
          <a:xfrm>
            <a:off x="6983327" y="4157566"/>
            <a:ext cx="1210091" cy="4584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15F739-BA2D-CA4C-8F33-B04A0C84FCF7}"/>
              </a:ext>
            </a:extLst>
          </p:cNvPr>
          <p:cNvSpPr txBox="1"/>
          <p:nvPr/>
        </p:nvSpPr>
        <p:spPr>
          <a:xfrm>
            <a:off x="7019212" y="4217016"/>
            <a:ext cx="11176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Limited by</a:t>
            </a:r>
          </a:p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Error tolerance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6EF8F6D-678B-3449-B8AD-4675F9330F3F}"/>
              </a:ext>
            </a:extLst>
          </p:cNvPr>
          <p:cNvSpPr/>
          <p:nvPr/>
        </p:nvSpPr>
        <p:spPr>
          <a:xfrm>
            <a:off x="7122437" y="3120536"/>
            <a:ext cx="838717" cy="4584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AE41DB-080F-7C46-B0B1-4A5FF7FAE808}"/>
              </a:ext>
            </a:extLst>
          </p:cNvPr>
          <p:cNvSpPr txBox="1"/>
          <p:nvPr/>
        </p:nvSpPr>
        <p:spPr>
          <a:xfrm>
            <a:off x="7119941" y="3129186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Limited by</a:t>
            </a:r>
          </a:p>
          <a:p>
            <a:pPr>
              <a:buNone/>
            </a:pPr>
            <a:r>
              <a:rPr lang="en-US" sz="1000" dirty="0">
                <a:latin typeface="Comic Sans MS"/>
                <a:cs typeface="Comic Sans MS"/>
              </a:rPr>
              <a:t>Heat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B3171DA-0474-B944-B823-031A8728E483}"/>
              </a:ext>
            </a:extLst>
          </p:cNvPr>
          <p:cNvSpPr/>
          <p:nvPr/>
        </p:nvSpPr>
        <p:spPr>
          <a:xfrm>
            <a:off x="4176628" y="2862166"/>
            <a:ext cx="385192" cy="404417"/>
          </a:xfrm>
          <a:prstGeom prst="round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86F4C6-C962-9347-A00B-9D2754C47FA7}"/>
              </a:ext>
            </a:extLst>
          </p:cNvPr>
          <p:cNvSpPr txBox="1"/>
          <p:nvPr/>
        </p:nvSpPr>
        <p:spPr>
          <a:xfrm>
            <a:off x="4206219" y="2834783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F6E350C-D9C0-AC49-ADB6-746D8DC6269D}"/>
              </a:ext>
            </a:extLst>
          </p:cNvPr>
          <p:cNvSpPr/>
          <p:nvPr/>
        </p:nvSpPr>
        <p:spPr>
          <a:xfrm>
            <a:off x="5154528" y="3205066"/>
            <a:ext cx="385192" cy="404417"/>
          </a:xfrm>
          <a:prstGeom prst="roundRect">
            <a:avLst/>
          </a:pr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05DC51-4698-D941-9184-DFC8F4ACA6A0}"/>
              </a:ext>
            </a:extLst>
          </p:cNvPr>
          <p:cNvSpPr txBox="1"/>
          <p:nvPr/>
        </p:nvSpPr>
        <p:spPr>
          <a:xfrm>
            <a:off x="5196819" y="3152283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8000"/>
                </a:solidFill>
                <a:latin typeface="Comic Sans MS"/>
                <a:cs typeface="Comic Sans MS"/>
              </a:rPr>
              <a:t>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3A4763-60D7-0449-B2B0-4F3414988677}"/>
              </a:ext>
            </a:extLst>
          </p:cNvPr>
          <p:cNvSpPr/>
          <p:nvPr/>
        </p:nvSpPr>
        <p:spPr>
          <a:xfrm>
            <a:off x="5908019" y="4333383"/>
            <a:ext cx="863600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66BD15B-AA05-C84E-A6EF-40A4307F1465}"/>
              </a:ext>
            </a:extLst>
          </p:cNvPr>
          <p:cNvSpPr/>
          <p:nvPr/>
        </p:nvSpPr>
        <p:spPr>
          <a:xfrm>
            <a:off x="5895319" y="3088783"/>
            <a:ext cx="952500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F2ED37E-5970-944E-8985-563014DD0B76}"/>
              </a:ext>
            </a:extLst>
          </p:cNvPr>
          <p:cNvCxnSpPr/>
          <p:nvPr/>
        </p:nvCxnSpPr>
        <p:spPr bwMode="auto">
          <a:xfrm flipH="1">
            <a:off x="5831820" y="4434983"/>
            <a:ext cx="1130299" cy="127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96CBF-F812-FD4E-A926-6D306018FA0C}"/>
              </a:ext>
            </a:extLst>
          </p:cNvPr>
          <p:cNvCxnSpPr/>
          <p:nvPr/>
        </p:nvCxnSpPr>
        <p:spPr bwMode="auto">
          <a:xfrm flipH="1">
            <a:off x="5531707" y="3444383"/>
            <a:ext cx="1582812" cy="23779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" name="Picture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0643EF04-B5DA-6F82-2AD3-BE56FDDE5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86" y="399378"/>
            <a:ext cx="1530628" cy="17190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364475-91C2-D9A1-C4F8-2BB790377E01}"/>
              </a:ext>
            </a:extLst>
          </p:cNvPr>
          <p:cNvSpPr/>
          <p:nvPr/>
        </p:nvSpPr>
        <p:spPr>
          <a:xfrm>
            <a:off x="6847819" y="323056"/>
            <a:ext cx="2067581" cy="2218127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87AFCCE-4844-56DE-B3D1-5DFC73B3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437" y="2158036"/>
            <a:ext cx="1534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solidFill>
                  <a:srgbClr val="0610FF"/>
                </a:solidFill>
              </a:rPr>
              <a:t>Gordon Moore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1D17BB-78C2-FF9D-F765-EDB932670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7"/>
    </mc:Choice>
    <mc:Fallback xmlns="">
      <p:transition spd="slow" advTm="54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ata being used to show the number of data&#10;&#10;Description automatically generated">
            <a:extLst>
              <a:ext uri="{FF2B5EF4-FFF2-40B4-BE49-F238E27FC236}">
                <a16:creationId xmlns:a16="http://schemas.microsoft.com/office/drawing/2014/main" id="{204D4EC7-5858-B61A-EE4A-019619887E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5765800" cy="5765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DA09F0-49DD-9E19-44D6-5D6B8B026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7"/>
    </mc:Choice>
    <mc:Fallback xmlns="">
      <p:transition spd="slow" advTm="51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2819400" y="45720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ITRS </a:t>
            </a:r>
            <a:r>
              <a:rPr lang="en-US" dirty="0">
                <a:sym typeface="Wingdings" pitchFamily="2" charset="2"/>
              </a:rPr>
              <a:t> IRDS</a:t>
            </a:r>
            <a:endParaRPr lang="en-US" dirty="0"/>
          </a:p>
        </p:txBody>
      </p:sp>
      <p:pic>
        <p:nvPicPr>
          <p:cNvPr id="2052" name="Picture 4" descr="Transistors Won't Shrink Beyond 2021, Says Final ITRS Report">
            <a:extLst>
              <a:ext uri="{FF2B5EF4-FFF2-40B4-BE49-F238E27FC236}">
                <a16:creationId xmlns:a16="http://schemas.microsoft.com/office/drawing/2014/main" id="{F7ACF82D-483B-0846-9785-19A2531E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479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RDS™ Process - IEEE IRDS™">
            <a:extLst>
              <a:ext uri="{FF2B5EF4-FFF2-40B4-BE49-F238E27FC236}">
                <a16:creationId xmlns:a16="http://schemas.microsoft.com/office/drawing/2014/main" id="{A818F991-259C-694F-E284-529E10A1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733800" cy="181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8C2958-99F2-892A-7C0D-23FC8276C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7"/>
    </mc:Choice>
    <mc:Fallback xmlns="">
      <p:transition spd="slow" advTm="1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141359" y="0"/>
            <a:ext cx="2494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0000FF"/>
                </a:solidFill>
              </a:rPr>
              <a:t>To summarize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7DC08-1336-4670-33B7-586FAC396A9D}"/>
              </a:ext>
            </a:extLst>
          </p:cNvPr>
          <p:cNvSpPr txBox="1"/>
          <p:nvPr/>
        </p:nvSpPr>
        <p:spPr>
          <a:xfrm>
            <a:off x="254151" y="914400"/>
            <a:ext cx="8635697" cy="578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/>
            <a:r>
              <a:rPr lang="en-US" dirty="0"/>
              <a:t>Electrons in silicon are </a:t>
            </a:r>
            <a:r>
              <a:rPr lang="en-US" dirty="0">
                <a:highlight>
                  <a:srgbClr val="FFFF00"/>
                </a:highlight>
              </a:rPr>
              <a:t>quick </a:t>
            </a:r>
            <a:r>
              <a:rPr lang="en-US" dirty="0"/>
              <a:t>(low mass, clean systems)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~ GHz</a:t>
            </a:r>
          </a:p>
          <a:p>
            <a:pPr marL="342900" indent="-342900" algn="l"/>
            <a:endParaRPr lang="en-US" dirty="0"/>
          </a:p>
          <a:p>
            <a:pPr marL="342900" indent="-342900" algn="l"/>
            <a:r>
              <a:rPr lang="en-US" dirty="0"/>
              <a:t>They consume </a:t>
            </a:r>
            <a:r>
              <a:rPr lang="en-US" dirty="0">
                <a:highlight>
                  <a:srgbClr val="FFFF00"/>
                </a:highlight>
              </a:rPr>
              <a:t>low power </a:t>
            </a:r>
            <a:r>
              <a:rPr lang="en-US" dirty="0"/>
              <a:t>(CMOS architecture – no static</a:t>
            </a:r>
          </a:p>
          <a:p>
            <a:pPr algn="l">
              <a:buNone/>
            </a:pPr>
            <a:r>
              <a:rPr lang="en-US" dirty="0"/>
              <a:t>current), although high dynamic power is now slowing down</a:t>
            </a:r>
          </a:p>
          <a:p>
            <a:pPr algn="l">
              <a:buNone/>
            </a:pPr>
            <a:r>
              <a:rPr lang="en-US" dirty="0"/>
              <a:t>further scaling 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en-US" dirty="0" err="1">
                <a:solidFill>
                  <a:srgbClr val="FF0000"/>
                </a:solidFill>
              </a:rPr>
              <a:t>mW</a:t>
            </a:r>
            <a:r>
              <a:rPr lang="en-US" dirty="0">
                <a:solidFill>
                  <a:srgbClr val="FF0000"/>
                </a:solidFill>
              </a:rPr>
              <a:t>-W </a:t>
            </a:r>
          </a:p>
          <a:p>
            <a:pPr marL="342900" indent="-342900" algn="l"/>
            <a:endParaRPr lang="en-US" dirty="0"/>
          </a:p>
          <a:p>
            <a:pPr marL="342900" indent="-342900" algn="l"/>
            <a:r>
              <a:rPr lang="en-US" dirty="0"/>
              <a:t>They are </a:t>
            </a:r>
            <a:r>
              <a:rPr lang="en-US" dirty="0">
                <a:highlight>
                  <a:srgbClr val="FFFF00"/>
                </a:highlight>
              </a:rPr>
              <a:t>accurate</a:t>
            </a:r>
            <a:r>
              <a:rPr lang="en-US" dirty="0"/>
              <a:t> because the barriers (bandgaps) are</a:t>
            </a:r>
          </a:p>
          <a:p>
            <a:pPr algn="l">
              <a:buNone/>
            </a:pPr>
            <a:r>
              <a:rPr lang="en-US" dirty="0"/>
              <a:t>very large due to low electron mass, and much bigger than </a:t>
            </a:r>
          </a:p>
          <a:p>
            <a:pPr algn="l">
              <a:buNone/>
            </a:pPr>
            <a:r>
              <a:rPr lang="en-US" dirty="0"/>
              <a:t>thermal energy </a:t>
            </a:r>
            <a:r>
              <a:rPr lang="en-US" dirty="0" err="1"/>
              <a:t>kT</a:t>
            </a:r>
            <a:r>
              <a:rPr lang="en-US" dirty="0"/>
              <a:t> which is set by atomic mass and its </a:t>
            </a:r>
          </a:p>
          <a:p>
            <a:pPr algn="l">
              <a:buNone/>
            </a:pPr>
            <a:r>
              <a:rPr lang="en-US" dirty="0"/>
              <a:t>sluggish motion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~ 10</a:t>
            </a:r>
            <a:r>
              <a:rPr lang="en-US" baseline="30000" dirty="0">
                <a:solidFill>
                  <a:srgbClr val="FF0000"/>
                </a:solidFill>
              </a:rPr>
              <a:t>-12</a:t>
            </a:r>
            <a:r>
              <a:rPr lang="en-US" dirty="0">
                <a:solidFill>
                  <a:srgbClr val="FF0000"/>
                </a:solidFill>
              </a:rPr>
              <a:t>-10</a:t>
            </a:r>
            <a:r>
              <a:rPr lang="en-US" baseline="30000" dirty="0">
                <a:solidFill>
                  <a:srgbClr val="FF0000"/>
                </a:solidFill>
              </a:rPr>
              <a:t>-15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dynamic error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265534-26DA-47FE-D82C-FBEED642F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24"/>
    </mc:Choice>
    <mc:Fallback xmlns="">
      <p:transition spd="slow" advTm="117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905562773,C:\Files\Courses\ECE687\Lectures_Ghosh\ch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{B32ECE51-A2A8-D54D-A717-4E804766362D}tf16401378</Template>
  <TotalTime>25824</TotalTime>
  <Words>173</Words>
  <Application>Microsoft Macintosh PowerPoint</Application>
  <PresentationFormat>On-screen Show (4:3)</PresentationFormat>
  <Paragraphs>51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1939</cp:revision>
  <cp:lastPrinted>2020-01-02T19:55:03Z</cp:lastPrinted>
  <dcterms:created xsi:type="dcterms:W3CDTF">2003-03-02T22:33:52Z</dcterms:created>
  <dcterms:modified xsi:type="dcterms:W3CDTF">2023-09-05T01:35:45Z</dcterms:modified>
</cp:coreProperties>
</file>