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6"/>
  </p:notesMasterIdLst>
  <p:handoutMasterIdLst>
    <p:handoutMasterId r:id="rId17"/>
  </p:handoutMasterIdLst>
  <p:sldIdLst>
    <p:sldId id="1404" r:id="rId2"/>
    <p:sldId id="256" r:id="rId3"/>
    <p:sldId id="257" r:id="rId4"/>
    <p:sldId id="258" r:id="rId5"/>
    <p:sldId id="261" r:id="rId6"/>
    <p:sldId id="260" r:id="rId7"/>
    <p:sldId id="262" r:id="rId8"/>
    <p:sldId id="259" r:id="rId9"/>
    <p:sldId id="263" r:id="rId10"/>
    <p:sldId id="264" r:id="rId11"/>
    <p:sldId id="267" r:id="rId12"/>
    <p:sldId id="265" r:id="rId13"/>
    <p:sldId id="268" r:id="rId14"/>
    <p:sldId id="1434" r:id="rId15"/>
  </p:sldIdLst>
  <p:sldSz cx="9144000" cy="6858000" type="screen4x3"/>
  <p:notesSz cx="6997700" cy="9271000"/>
  <p:custDataLst>
    <p:tags r:id="rId1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10FF"/>
    <a:srgbClr val="0000FF"/>
    <a:srgbClr val="FFCCCC"/>
    <a:srgbClr val="FF9900"/>
    <a:srgbClr val="FF0000"/>
    <a:srgbClr val="CC66FF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50"/>
    <p:restoredTop sz="94626"/>
  </p:normalViewPr>
  <p:slideViewPr>
    <p:cSldViewPr>
      <p:cViewPr varScale="1">
        <p:scale>
          <a:sx n="121" d="100"/>
          <a:sy n="121" d="100"/>
        </p:scale>
        <p:origin x="15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4.m4a"/><Relationship Id="rId7" Type="http://schemas.openxmlformats.org/officeDocument/2006/relationships/image" Target="../media/image31.pn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30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819879" y="3048000"/>
            <a:ext cx="5323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3F. SPICE modeling of circuits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79FFA3-DCD7-8665-C525-38B4DCAFB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6"/>
    </mc:Choice>
    <mc:Fallback xmlns="">
      <p:transition spd="slow" advTm="2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3785511-BE83-594A-8312-212B9D34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5" y="2373513"/>
            <a:ext cx="4881992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165769" y="462655"/>
            <a:ext cx="386676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Set voltage conditions for run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[V0, V1 range, V0 start, </a:t>
            </a:r>
            <a:r>
              <a:rPr lang="en-US" sz="1800" b="1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V step]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.</a:t>
            </a:r>
            <a:r>
              <a:rPr lang="en-US" sz="18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tran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0 5 0 0.1 (in spice directive)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New window pops 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86" y="2651381"/>
            <a:ext cx="328613" cy="371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BC1E9-1CCE-61C1-3FF4-8384BF89ACA1}"/>
              </a:ext>
            </a:extLst>
          </p:cNvPr>
          <p:cNvSpPr txBox="1"/>
          <p:nvPr/>
        </p:nvSpPr>
        <p:spPr>
          <a:xfrm>
            <a:off x="5375280" y="533400"/>
            <a:ext cx="3602951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Bring cursor over wire on main window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Voltage probe (red) pops up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CMD switches to current probe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Graphs shown on output window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CD7F92-0416-AB03-85E0-9D37F032E549}"/>
              </a:ext>
            </a:extLst>
          </p:cNvPr>
          <p:cNvSpPr txBox="1"/>
          <p:nvPr/>
        </p:nvSpPr>
        <p:spPr>
          <a:xfrm>
            <a:off x="4953000" y="5548722"/>
            <a:ext cx="408763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Current across top left and top right segments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(Mirror)</a:t>
            </a:r>
          </a:p>
        </p:txBody>
      </p:sp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5D92CDC-A3DA-354F-881D-942FDE623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690" y="2373514"/>
            <a:ext cx="3341319" cy="23310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DAC0B0-A185-6040-5A99-BE5B0840C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8"/>
    </mc:Choice>
    <mc:Fallback xmlns="">
      <p:transition spd="slow" advTm="4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208B6C8-9560-BD4D-8060-6D7110353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43" y="1790442"/>
            <a:ext cx="4819459" cy="3497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3756970" y="20197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Poor mirror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86" y="2651381"/>
            <a:ext cx="328613" cy="371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CD7F92-0416-AB03-85E0-9D37F032E549}"/>
              </a:ext>
            </a:extLst>
          </p:cNvPr>
          <p:cNvSpPr txBox="1"/>
          <p:nvPr/>
        </p:nvSpPr>
        <p:spPr>
          <a:xfrm>
            <a:off x="4854940" y="5528000"/>
            <a:ext cx="408763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Current across top left and top right segments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(Mirror)</a:t>
            </a:r>
          </a:p>
        </p:txBody>
      </p:sp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F4358CD-346B-1F44-91A2-56CD10D45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75000" contras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308" y="2313508"/>
            <a:ext cx="3709268" cy="22309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61A2AD-5849-15A1-63FA-10FA6DF2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3"/>
    </mc:Choice>
    <mc:Fallback xmlns="">
      <p:transition spd="slow" advTm="1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26DE87A1-65D3-A1F9-0B9C-EF1981677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43" y="2900751"/>
            <a:ext cx="4763280" cy="31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762000" y="1051783"/>
            <a:ext cx="715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Current Mirror works because of the cross link, which allows I</a:t>
            </a:r>
            <a:r>
              <a:rPr lang="en-US" sz="18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to control VBE so that </a:t>
            </a:r>
            <a:r>
              <a:rPr lang="en-US" sz="18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I</a:t>
            </a:r>
            <a:r>
              <a:rPr lang="en-US" sz="1800" b="1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out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equal I</a:t>
            </a:r>
            <a:r>
              <a:rPr lang="en-US" sz="18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731" y="3411738"/>
            <a:ext cx="328613" cy="371475"/>
          </a:xfrm>
          <a:prstGeom prst="rect">
            <a:avLst/>
          </a:prstGeom>
        </p:spPr>
      </p:pic>
      <p:pic>
        <p:nvPicPr>
          <p:cNvPr id="14" name="Picture 13" descr="A picture containing circle&#10;&#10;Description automatically generated">
            <a:extLst>
              <a:ext uri="{FF2B5EF4-FFF2-40B4-BE49-F238E27FC236}">
                <a16:creationId xmlns:a16="http://schemas.microsoft.com/office/drawing/2014/main" id="{73D39B3D-59ED-6E99-4A5D-D9CE8962A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073321"/>
            <a:ext cx="1485900" cy="342900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C3B318FE-54CB-08B5-104F-69875DAB6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447" y="2895705"/>
            <a:ext cx="2950379" cy="2971695"/>
          </a:xfrm>
          <a:prstGeom prst="rect">
            <a:avLst/>
          </a:prstGeom>
        </p:spPr>
      </p:pic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625D72-ED6E-63FF-85CC-38CB66548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9"/>
    </mc:Choice>
    <mc:Fallback xmlns="">
      <p:transition spd="slow" advTm="1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CAF50-2B29-9D9C-682E-373651BA7CD9}"/>
              </a:ext>
            </a:extLst>
          </p:cNvPr>
          <p:cNvSpPr txBox="1"/>
          <p:nvPr/>
        </p:nvSpPr>
        <p:spPr>
          <a:xfrm>
            <a:off x="3962400" y="3316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CMOS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DFDC463-DFFC-E344-AB24-51DCDFD2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2" y="1653268"/>
            <a:ext cx="4026914" cy="355146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3D15DF8-0D58-9B46-B0A7-31F6BA6F8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53268"/>
            <a:ext cx="4276953" cy="35514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315F60-32E9-A6DD-D2AE-0C5D3ECF7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5"/>
    </mc:Choice>
    <mc:Fallback xmlns="">
      <p:transition spd="slow" advTm="5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14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class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 4</a:t>
            </a:r>
            <a:endParaRPr 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13042" y="1295400"/>
            <a:ext cx="632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Thermodynamics of Computing</a:t>
            </a:r>
          </a:p>
        </p:txBody>
      </p:sp>
      <p:pic>
        <p:nvPicPr>
          <p:cNvPr id="3" name="Picture 4" descr="Myosin GIFs - Get the best GIF on GIPHY">
            <a:extLst>
              <a:ext uri="{FF2B5EF4-FFF2-40B4-BE49-F238E27FC236}">
                <a16:creationId xmlns:a16="http://schemas.microsoft.com/office/drawing/2014/main" id="{18B1CD59-579B-1D94-5990-89C00998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237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cell structure&#10;&#10;Description automatically generated">
            <a:extLst>
              <a:ext uri="{FF2B5EF4-FFF2-40B4-BE49-F238E27FC236}">
                <a16:creationId xmlns:a16="http://schemas.microsoft.com/office/drawing/2014/main" id="{AFB1C639-7792-5F1B-6A7D-C3B8977AC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23700"/>
            <a:ext cx="2819400" cy="2178463"/>
          </a:xfrm>
          <a:prstGeom prst="rect">
            <a:avLst/>
          </a:prstGeom>
        </p:spPr>
      </p:pic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45BB831D-2996-CB45-618F-C16FCE912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8" y="2019911"/>
            <a:ext cx="2681619" cy="1596717"/>
          </a:xfrm>
          <a:prstGeom prst="rect">
            <a:avLst/>
          </a:prstGeom>
        </p:spPr>
      </p:pic>
      <p:pic>
        <p:nvPicPr>
          <p:cNvPr id="7" name="Picture 40" descr="parametron.jpg">
            <a:extLst>
              <a:ext uri="{FF2B5EF4-FFF2-40B4-BE49-F238E27FC236}">
                <a16:creationId xmlns:a16="http://schemas.microsoft.com/office/drawing/2014/main" id="{76076EF7-036D-7073-EFA3-DAD8D5FBA2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6325" y="2055652"/>
            <a:ext cx="5614846" cy="141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B7076C-AD2A-2EC0-7D83-0A358928B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910BE5-8373-227F-06A1-D23B5ADB2AC0}"/>
              </a:ext>
            </a:extLst>
          </p:cNvPr>
          <p:cNvSpPr txBox="1"/>
          <p:nvPr/>
        </p:nvSpPr>
        <p:spPr>
          <a:xfrm>
            <a:off x="1913304" y="228600"/>
            <a:ext cx="455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>
                <a:solidFill>
                  <a:srgbClr val="0432FF"/>
                </a:solidFill>
                <a:latin typeface="Comic Sans MS" panose="030F0902030302020204" pitchFamily="66" charset="0"/>
              </a:rPr>
              <a:t>LAB :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COMPUTER MODELING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C6B24-60FD-F9CA-3599-82584248B564}"/>
              </a:ext>
            </a:extLst>
          </p:cNvPr>
          <p:cNvSpPr txBox="1"/>
          <p:nvPr/>
        </p:nvSpPr>
        <p:spPr>
          <a:xfrm>
            <a:off x="2641522" y="2228850"/>
            <a:ext cx="2919389" cy="151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Drift-Diffusion</a:t>
            </a:r>
          </a:p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Boltzmann Transport</a:t>
            </a:r>
            <a:br>
              <a:rPr lang="en-US" sz="2100" dirty="0">
                <a:latin typeface="Comic Sans MS" panose="030F0902030302020204" pitchFamily="66" charset="0"/>
              </a:rPr>
            </a:br>
            <a:r>
              <a:rPr lang="en-US" sz="2100" dirty="0">
                <a:latin typeface="Comic Sans MS" panose="030F0902030302020204" pitchFamily="66" charset="0"/>
              </a:rPr>
              <a:t>NEGF</a:t>
            </a:r>
          </a:p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SPICE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28599F-2499-11A5-63D5-498ACCB57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"/>
    </mc:Choice>
    <mc:Fallback xmlns="">
      <p:transition spd="slow" advTm="1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C6C5CB-124F-6191-3E8C-3CC3B2911530}"/>
              </a:ext>
            </a:extLst>
          </p:cNvPr>
          <p:cNvSpPr txBox="1"/>
          <p:nvPr/>
        </p:nvSpPr>
        <p:spPr>
          <a:xfrm>
            <a:off x="3429000" y="30480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LTSPICE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FB2897-D7D4-9B7C-E0D1-DEEBABF5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34" y="1422809"/>
            <a:ext cx="7108766" cy="3044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A2ADA-D76C-3553-6B50-134C29BD293F}"/>
              </a:ext>
            </a:extLst>
          </p:cNvPr>
          <p:cNvSpPr txBox="1"/>
          <p:nvPr/>
        </p:nvSpPr>
        <p:spPr>
          <a:xfrm>
            <a:off x="2941759" y="4970146"/>
            <a:ext cx="393088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Download LTSPICE for MAC-OSX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Install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16B7B6-A1E3-9F81-6DA2-91105F77D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8"/>
    </mc:Choice>
    <mc:Fallback xmlns=""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87CF0B-0899-7A4B-6C5C-014C0AE0239E}"/>
              </a:ext>
            </a:extLst>
          </p:cNvPr>
          <p:cNvSpPr txBox="1"/>
          <p:nvPr/>
        </p:nvSpPr>
        <p:spPr>
          <a:xfrm>
            <a:off x="203249" y="4541972"/>
            <a:ext cx="321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Draft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800" dirty="0">
                <a:latin typeface="Comic Sans MS" panose="030F0902030302020204" pitchFamily="66" charset="0"/>
              </a:rPr>
              <a:t> Component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npn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endParaRPr lang="en-US" sz="1800" dirty="0">
              <a:latin typeface="Comic Sans MS" panose="030F0902030302020204" pitchFamily="66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248C77F-5AC4-E525-C36B-0AFC57EA6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42" y="1342006"/>
            <a:ext cx="3967014" cy="4173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2C0BDA-4F34-911B-F6BE-F7E9BBAF894B}"/>
              </a:ext>
            </a:extLst>
          </p:cNvPr>
          <p:cNvSpPr txBox="1"/>
          <p:nvPr/>
        </p:nvSpPr>
        <p:spPr>
          <a:xfrm>
            <a:off x="1295400" y="152400"/>
            <a:ext cx="620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Open Draft --&gt; component to pick a piece</a:t>
            </a:r>
          </a:p>
        </p:txBody>
      </p:sp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B225F5-7C87-48E0-D5A3-90112EF77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4" y="1620703"/>
            <a:ext cx="3037676" cy="24235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F9A64-0131-8817-D3F0-A03D84069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8"/>
    </mc:Choice>
    <mc:Fallback xmlns="">
      <p:transition spd="slow" advTm="3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94DC33-BB15-C652-A50C-5EB32181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73" y="1420197"/>
            <a:ext cx="4398839" cy="3337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228600" y="4826675"/>
            <a:ext cx="8996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Replication is automatic with cursor movement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stop, hit escape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cancel,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F5 (scissor comes up, then cut and then esc to stop)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move,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F7 then drag and draw box around limb of any subfigure, then move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flip, click on figure after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F7, then command 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91D5961-AAFD-5B51-D3DB-8EBEA731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401" y="1410541"/>
            <a:ext cx="3669239" cy="3334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2542873" y="147556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Duplicate, Erase, Drag, Flip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2FCCDA-F11B-B284-8E2B-F68D57DE5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0"/>
    </mc:Choice>
    <mc:Fallback xmlns="">
      <p:transition spd="slow" advTm="4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156791" y="4996983"/>
            <a:ext cx="5718553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latin typeface="Comic Sans MS" panose="030F0902030302020204" pitchFamily="66" charset="0"/>
              </a:rPr>
              <a:t>Draft </a:t>
            </a:r>
            <a:r>
              <a:rPr lang="en-US" sz="1200" dirty="0">
                <a:latin typeface="Comic Sans MS" panose="030F0902030302020204" pitchFamily="66" charset="0"/>
                <a:sym typeface="Wingdings" pitchFamily="2" charset="2"/>
              </a:rPr>
              <a:t> Wires, double click to start, single click to extend, esc to escape</a:t>
            </a:r>
            <a:endParaRPr lang="en-US" sz="12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200" dirty="0" err="1">
                <a:latin typeface="Comic Sans MS" panose="030F0902030302020204" pitchFamily="66" charset="0"/>
              </a:rPr>
              <a:t>fn</a:t>
            </a:r>
            <a:r>
              <a:rPr lang="en-US" sz="1200" dirty="0">
                <a:latin typeface="Comic Sans MS" panose="030F0902030302020204" pitchFamily="66" charset="0"/>
              </a:rPr>
              <a:t> G for each ground</a:t>
            </a:r>
          </a:p>
          <a:p>
            <a:pPr>
              <a:buNone/>
            </a:pPr>
            <a:r>
              <a:rPr lang="en-US" sz="1200" dirty="0">
                <a:latin typeface="Comic Sans MS" panose="030F0902030302020204" pitchFamily="66" charset="0"/>
              </a:rPr>
              <a:t>Draft </a:t>
            </a:r>
            <a:r>
              <a:rPr lang="en-US" sz="1200" dirty="0">
                <a:latin typeface="Comic Sans MS" panose="030F0902030302020204" pitchFamily="66" charset="0"/>
                <a:sym typeface="Wingdings" pitchFamily="2" charset="2"/>
              </a:rPr>
              <a:t> Component  Voltage for V-source, current for current-source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356017" y="151711"/>
            <a:ext cx="8787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Draw wires, add ground, resistors, voltage/current sources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55C70F2-1AFA-3827-17A8-A78FF340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751" y="1570019"/>
            <a:ext cx="3371539" cy="3152775"/>
          </a:xfrm>
          <a:prstGeom prst="rect">
            <a:avLst/>
          </a:prstGeom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4EFAB7D-F152-BB30-16F5-D5D96E99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9" y="2780055"/>
            <a:ext cx="2235233" cy="1634723"/>
          </a:xfrm>
          <a:prstGeom prst="rect">
            <a:avLst/>
          </a:prstGeom>
        </p:spPr>
      </p:pic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95AE01-B4AF-B53D-26FB-857FF3184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689" y="1422161"/>
            <a:ext cx="2161213" cy="1724246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DA139D-21A7-119D-136C-8E85A7B2B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729" y="3266175"/>
            <a:ext cx="2507133" cy="257175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EFCB763-7AFC-CF9E-DEF2-0687175A2432}"/>
              </a:ext>
            </a:extLst>
          </p:cNvPr>
          <p:cNvSpPr/>
          <p:nvPr/>
        </p:nvSpPr>
        <p:spPr>
          <a:xfrm>
            <a:off x="7362295" y="4414777"/>
            <a:ext cx="1253567" cy="466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A0FB96-132E-9BF1-68EE-D18F3F65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0"/>
    </mc:Choice>
    <mc:Fallback xmlns="">
      <p:transition spd="slow" advTm="4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3657600" y="5715000"/>
            <a:ext cx="522290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Right Click, pulls up sheet for each component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Enter values (e.g. R, 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1233628" y="0"/>
            <a:ext cx="6712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NPN features, Voltages, current sources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932C7A-EF87-4A8C-1F00-61B49457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82" y="1295831"/>
            <a:ext cx="4032998" cy="3419732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B2C31AF-5D9E-12BD-AB50-0622ACD68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1594"/>
            <a:ext cx="2467256" cy="10358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C43134-C9A2-AC01-27A7-ABB286E16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1"/>
    </mc:Choice>
    <mc:Fallback xmlns="">
      <p:transition spd="slow" advTm="2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EB8CAF9-18DD-D713-3768-5D24FAF8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060" y="1481614"/>
            <a:ext cx="4702802" cy="3894773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0416387-8C43-9A79-33AE-0E973C28E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579" y="2442401"/>
            <a:ext cx="2634520" cy="1578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650DE3-A827-8336-CFCF-1BAC3194932A}"/>
              </a:ext>
            </a:extLst>
          </p:cNvPr>
          <p:cNvSpPr/>
          <p:nvPr/>
        </p:nvSpPr>
        <p:spPr>
          <a:xfrm>
            <a:off x="7090246" y="3331965"/>
            <a:ext cx="1303186" cy="466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58EA2-8758-EF00-7BEF-0D705877F7F9}"/>
              </a:ext>
            </a:extLst>
          </p:cNvPr>
          <p:cNvSpPr txBox="1"/>
          <p:nvPr/>
        </p:nvSpPr>
        <p:spPr>
          <a:xfrm>
            <a:off x="4439222" y="893846"/>
            <a:ext cx="4754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For each transistor, right click to pull up transistor data sheet, pick new transistor</a:t>
            </a: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65954588-056B-ADCF-B319-AC7FCF28E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23" y="4111969"/>
            <a:ext cx="3754031" cy="1847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2AF31A-FFA1-79BB-FDB9-976272FBE59E}"/>
              </a:ext>
            </a:extLst>
          </p:cNvPr>
          <p:cNvSpPr txBox="1"/>
          <p:nvPr/>
        </p:nvSpPr>
        <p:spPr>
          <a:xfrm>
            <a:off x="4354321" y="6185657"/>
            <a:ext cx="4754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CTRL c to copy any of the transistors (first one 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eg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), then cancel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28640-7A76-8906-738E-B236F97ABF0A}"/>
              </a:ext>
            </a:extLst>
          </p:cNvPr>
          <p:cNvSpPr txBox="1"/>
          <p:nvPr/>
        </p:nvSpPr>
        <p:spPr>
          <a:xfrm>
            <a:off x="709384" y="0"/>
            <a:ext cx="338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Transistor specs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2A495D-05C9-D1BB-AC61-1A6C44EF6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6"/>
    </mc:Choice>
    <mc:Fallback xmlns="">
      <p:transition spd="slow" advTm="2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A4F79-D73B-A80A-C35D-3B1F103B22C1}"/>
              </a:ext>
            </a:extLst>
          </p:cNvPr>
          <p:cNvSpPr txBox="1"/>
          <p:nvPr/>
        </p:nvSpPr>
        <p:spPr>
          <a:xfrm>
            <a:off x="466726" y="4101484"/>
            <a:ext cx="3629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Draft SPICE directive then copy Ctrl V info into blank space, then edit 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A0E6437-17D3-E1CE-F844-5C3419DA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8" y="1534776"/>
            <a:ext cx="3124200" cy="2486025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983432-4B11-7411-565B-3D449DB77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112" y="1075895"/>
            <a:ext cx="3629512" cy="18304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15D083D-6164-B544-9300-D1B889FE52E6}"/>
              </a:ext>
            </a:extLst>
          </p:cNvPr>
          <p:cNvSpPr/>
          <p:nvPr/>
        </p:nvSpPr>
        <p:spPr>
          <a:xfrm>
            <a:off x="6784355" y="1782633"/>
            <a:ext cx="466973" cy="4169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6E507E-B616-9D86-9DF0-1F439C37A7F5}"/>
              </a:ext>
            </a:extLst>
          </p:cNvPr>
          <p:cNvSpPr/>
          <p:nvPr/>
        </p:nvSpPr>
        <p:spPr>
          <a:xfrm>
            <a:off x="4839904" y="1782632"/>
            <a:ext cx="845156" cy="4169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19FBA-5BDB-8F4E-1F52-BF63A1134861}"/>
              </a:ext>
            </a:extLst>
          </p:cNvPr>
          <p:cNvSpPr txBox="1"/>
          <p:nvPr/>
        </p:nvSpPr>
        <p:spPr>
          <a:xfrm>
            <a:off x="4721112" y="2982733"/>
            <a:ext cx="3629512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Replace model name with transistor name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Gain (BF), or other info (seek manual)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CFC1C-500C-8549-D570-41F549D98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188" y="4871342"/>
            <a:ext cx="3635199" cy="182152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B93C4C-CE21-02EE-1DE2-85D2AD713CA2}"/>
              </a:ext>
            </a:extLst>
          </p:cNvPr>
          <p:cNvCxnSpPr/>
          <p:nvPr/>
        </p:nvCxnSpPr>
        <p:spPr>
          <a:xfrm>
            <a:off x="6333047" y="4238461"/>
            <a:ext cx="0" cy="55332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51C16B-FD9E-F0D8-AFB9-32FAC9FEE061}"/>
              </a:ext>
            </a:extLst>
          </p:cNvPr>
          <p:cNvCxnSpPr>
            <a:cxnSpLocks/>
          </p:cNvCxnSpPr>
          <p:nvPr/>
        </p:nvCxnSpPr>
        <p:spPr>
          <a:xfrm>
            <a:off x="3750133" y="2189669"/>
            <a:ext cx="69220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4EF0C7-DCA9-6AB8-B5E0-50C3F80F583D}"/>
              </a:ext>
            </a:extLst>
          </p:cNvPr>
          <p:cNvSpPr txBox="1"/>
          <p:nvPr/>
        </p:nvSpPr>
        <p:spPr>
          <a:xfrm>
            <a:off x="2469028" y="92069"/>
            <a:ext cx="3254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Transistor specs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23A870-952C-09CC-B93B-46F1FA21C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4"/>
    </mc:Choice>
    <mc:Fallback xmlns="">
      <p:transition spd="slow" advTm="3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{B32ECE51-A2A8-D54D-A717-4E804766362D}tf16401378</Template>
  <TotalTime>25824</TotalTime>
  <Words>354</Words>
  <Application>Microsoft Macintosh PowerPoint</Application>
  <PresentationFormat>On-screen Show (4:3)</PresentationFormat>
  <Paragraphs>52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1939</cp:revision>
  <cp:lastPrinted>2020-01-02T19:55:03Z</cp:lastPrinted>
  <dcterms:created xsi:type="dcterms:W3CDTF">2003-03-02T22:33:52Z</dcterms:created>
  <dcterms:modified xsi:type="dcterms:W3CDTF">2023-09-05T01:36:42Z</dcterms:modified>
</cp:coreProperties>
</file>