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23.xml" ContentType="application/inkml+xml"/>
  <Override PartName="/ppt/ink/ink24.xml" ContentType="application/inkml+xml"/>
  <Override PartName="/ppt/tags/tag8.xml" ContentType="application/vnd.openxmlformats-officedocument.presentationml.tags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9"/>
  </p:notesMasterIdLst>
  <p:handoutMasterIdLst>
    <p:handoutMasterId r:id="rId20"/>
  </p:handoutMasterIdLst>
  <p:sldIdLst>
    <p:sldId id="913" r:id="rId2"/>
    <p:sldId id="908" r:id="rId3"/>
    <p:sldId id="938" r:id="rId4"/>
    <p:sldId id="937" r:id="rId5"/>
    <p:sldId id="910" r:id="rId6"/>
    <p:sldId id="915" r:id="rId7"/>
    <p:sldId id="916" r:id="rId8"/>
    <p:sldId id="912" r:id="rId9"/>
    <p:sldId id="917" r:id="rId10"/>
    <p:sldId id="914" r:id="rId11"/>
    <p:sldId id="918" r:id="rId12"/>
    <p:sldId id="920" r:id="rId13"/>
    <p:sldId id="919" r:id="rId14"/>
    <p:sldId id="921" r:id="rId15"/>
    <p:sldId id="922" r:id="rId16"/>
    <p:sldId id="923" r:id="rId17"/>
    <p:sldId id="924" r:id="rId18"/>
  </p:sldIdLst>
  <p:sldSz cx="9144000" cy="6858000" type="screen4x3"/>
  <p:notesSz cx="6997700" cy="9271000"/>
  <p:custDataLst>
    <p:tags r:id="rId21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CC66FF"/>
    <a:srgbClr val="FFCCCC"/>
    <a:srgbClr val="FF3300"/>
    <a:srgbClr val="FF9900"/>
    <a:srgbClr val="99FF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81"/>
    <p:restoredTop sz="96327"/>
  </p:normalViewPr>
  <p:slideViewPr>
    <p:cSldViewPr>
      <p:cViewPr varScale="1">
        <p:scale>
          <a:sx n="123" d="100"/>
          <a:sy n="123" d="100"/>
        </p:scale>
        <p:origin x="14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1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24575,'0'10'0,"0"7"0,0-4 0,0 7 0,0-5 0,3 1 0,5-4 0,0-5 0,7 0 0,-4-6 0,1 3 0,-1-4 0,-5 0 0,1 0 0,0 0 0,0 0 0,-3-3 0,-1-5 0,-3 0 0,0-6 0,0 2 0,-3 0 0,-1 1 0,-3 7 0,0-2 0,0 5 0,1-2 0,2 6 0,1 1 0,3 6 0,0 2 0,0 3 0,0-3 0,0-1 0,3-4 0,-2 0 0,5 0 0,-5-4 0,2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2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24575,'-3'4'0,"-5"10"0,-4 0 0,2 12 0,-5-1 0,9 5 0,-2-4 0,4 10 0,4-4 0,0 5 0,0-1 0,0 1 0,0-10 0,0-2 0,7-13 0,12 9 0,3-14 0,15 6 0,-5-13 0,5 0 0,-1 0 0,-8 0 0,-4 0 0,-4-4 0,-7-4 0,3-9 0,-8-4 0,-3 0 0,-1-3 0,-4-1 0,0-6 0,0 0 0,0-4 0,0 12 0,0-6 0,0 12 0,-7 1 0,-2 5 0,-11 7 0,4 0 0,-4 4 0,4 0 0,1 0 0,-1 0 0,1 0 0,3 0 0,1 7 0,4 5 0,2-2 0,2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2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24575,'26'0'0,"4"0"0,26 0 0,9 0 0,23 0-574,-36 0 1,5 0 573,25 0 0,2 0-726,-21 0 0,2 0 726,27 0 0,-3 0 0,0 0-328,-29 0 0,0 0 328,31 0-155,-13-4 155,7 3 754,-44-4-754,6 5 1727,-25 0-1727,3 0 745,-10 0-745,1 0 184,-5 0-184,3 0 0,2 0 0,5 0 0,4 0 0,1 0 0,10 0 0,-3 0 0,14 0 0,-3 0 0,6 0 0,6 5 0,-5 1 0,5 4 0,-6-5 0,-6 4 0,-2-4 0,-5 4 0,0 0 0,0 1 0,0-5 0,-6 3 0,4-4 0,-3 5 0,4 0 0,-4-4 0,-6 3 0,-2-4 0,-11 1 0,6-2 0,-12-3 0,4 0 0,-7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2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24575,'0'-3'0,"0"0"0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3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66 24575,'-10'0'0,"-4"0"0,3 0 0,-5 0 0,1 7 0,3 1 0,-4 12 0,7 1 0,-12 10 0,14-8 0,-11 7 0,18-4 0,-4-3 0,4 6 0,0-17 0,0 12 0,0-15 0,0 9 0,0-10 0,0 3 0,11-3 0,3-4 0,11 3 0,6-6 0,0 3 0,6-4 0,-6 0 0,5 0 0,-10-4 0,10-1 0,-9-7 0,-1-1 0,-7 0 0,-3-2 0,-1 3 0,-3 1 0,-1-4 0,-4 7 0,-3-6 0,-1 2 0,-3-4 0,0-3 0,0-2 0,0-5 0,-8-4 0,-2 3 0,-12-5 0,4 7 0,-8 2 0,5 6 0,-4 5 0,-5 8 0,-1 0 0,-1 4 0,-3 0 0,8 0 0,-7 4 0,19-3 0,0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3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1328 24575,'-8'-6'0,"1"-6"0,7-13 0,0-19 0,0-15 0,6-23 0,6-16-587,0 44 1,2-1 586,-1-7 0,2-1 0,5-7 0,0 2 0,-6 6 0,-1 2 0,3 3 0,0 3-170,12-31 170,-10 19 0,7 2 0,-14 13 0,7 9 0,-9 14 1163,4 7-1163,-6 6 180,-3 8-180,3-1 0,-7 2 0,6 5 0,-2-2 0,2 3 0,1 0 0,0 0 0,8 0 0,2 0 0,19 5 0,9-4 0,20 3 0,10 1 0,13 1 0,-11 1 0,8-2 0,-13 0 0,1-4 0,-9 4 0,-14-5 0,-17 0 0,-3 0 0,-18 0 0,3 0 0,-8 0 0,0 0 0,0 0 0,-3 0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3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24575,'0'9'0,"0"2"0,9 13 0,1 3 0,8 10 0,6 6 0,-3 7 0,8 8 0,-1 6 0,5 8 0,-1-6 0,3 20-585,-1-11 585,1 13 0,-1-15 0,5 1 0,-9-2 0,14 5-63,-24-20 63,12 12 0,-12-22 0,1 5 0,0-3 0,-8-17 584,-5-2-584,0-9 64,1-1-64,-2-8 0,0-2 0,-3-3 0,-1 0 0,0-3 0,4-1 0,9-3 0,5 0 0,15 0 0,3 0 0,17 0 0,2 0 0,21 0 0,-4 0 0,-23 0 0,0 0 0,19 0-395,-6 0 1,-2 0 394,-1 0 0,-8 0 0,-1 0 0,-1 0 0,0 0 0,-15 0 0,-10 0 0,-8 0 197,-8-3 0,-3 2 0,-5-2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3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143 204 24575,'4'-15'0,"0"3"0,0-12 0,-1 4 0,-3-1 0,0 3 0,0-2 0,0 4 0,-6-4 0,1 9 0,-9 0 0,2 4 0,-7 2 0,3 2 0,-3 3 0,4 0 0,0 0 0,3 0 0,2 0 0,3 0 0,3 3 0,1-2 0,3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3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24575,'0'79'0,"0"0"0,0 0 0,0 31 0,0-27 0,0-64 0,0-6 0,0 6 0,3-11 0,0 3 0,4-4 0,0 0 0,0-1 0,-3 1 0,2-3 0,-5 2 0,5-5 0,-5 5 0,5-2 0,-2 0 0,2 2 0,1-5 0,4 5 0,0-1 0,4 2 0,1-3 0,-5 0 0,7-4 0,-9 0 0,9 0 0,-7 0 0,5 0 0,-1 0 0,0 0 0,0 0 0,4 0 0,-3 0 0,7 0 0,-7 0 0,8 0 0,-4 0 0,0-7 0,4-2 0,-10-11 0,4 3 0,-8-11 0,1-3 0,-6-1 0,-1-7 0,-4 7 0,0-5 0,0 2 0,0-2 0,-4 2 0,-1-2 0,-7 6 0,-1 1 0,-4 5 0,1 5 0,-4 0 0,0 8 0,-5 0 0,0 7 0,0 2 0,0 3 0,5 0 0,0 0 0,0 0 0,4 0 0,-8 0 0,7 11 0,-8 7 0,7 9 0,-4 8 0,5-9 0,0 4 0,4-5 0,1-1 0,4-3 0,3-8 0,2-6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38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24575,'0'29'0,"0"-2"0,0 35 0,0-8 0,0 18 0,0-25 0,0 12 0,0-12 0,0 6 0,0-4 0,0-13 0,0-4 0,0-2 0,0-9 0,0-1 0,0 0 0,0-4 0,0 0 0,0-5 0,0-4 0,0 0 0,0-3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39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24575,'0'24'0,"4"-1"0,1 3 0,3-1 0,3-4 0,-2-1 0,-1-12 0,-5-1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1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9 177 24575,'0'-6'0,"0"20"0,-4-1 0,3 24 0,-3-5 0,4 0 0,0 9 0,0-8 0,0 4 0,0-7 0,0-5 0,0 1 0,0-6 0,0 0 0,0-8 0,0-2 0,7-3 0,1-3 0,11-1 0,-3-3 0,8 0 0,-11 0 0,6 0 0,-7 0 0,-1 0 0,0 0 0,-4-7 0,0 2 0,1-13 0,0 0 0,0-12 0,1-2 0,0-5 0,0 0 0,1-5 0,-1 9 0,0-8 0,0 14 0,-4-9 0,-2 14 0,-3-7 0,0 12 0,0-3 0,0 5 0,0-1 0,0 1 0,0 3 0,-6-3 0,0 4 0,-8-1 0,2 1 0,-4 6 0,5 2 0,-4 3 0,3 0 0,1 0 0,-4 0 0,3 0 0,-4 11 0,4-1 0,-4 14 0,4-8 0,-1 8 0,1-3 0,3 4 0,1-4 0,4 3 0,-3-7 0,6 3 0,-3-5 0,4 0 0,0 1 0,0-1 0,0-3 0,0-1 0,0-8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40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24575,'0'19'0,"0"-4"0,0 5 0,4 0 0,0 1 0,11 22 0,-9-18 0,7 21 0,-8-18 0,5 14 0,2-13 0,-6-5 0,1-17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41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1 24575,'-14'3'0,"7"9"0,-8 6 0,6 7 0,-7-4 0,3 3 0,-2-8 0,6 9 0,-3-1 0,4 2 0,-4-2 0,3 0 0,-2-7 0,6 3 0,-2-9 0,7 4 0,-4-11 0,4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41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0 24575,'-11'7'0,"4"-2"0,0 9 0,3 2 0,-1 1 0,-2 7 0,2-3 0,-3 0 0,3 3 0,-2-8 0,-1 9 0,2-13 0,-1 3 0,0-4 0,5-3 0,-5 2 0,4-3 0,2-3 0,-2-1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04:22:03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24575,'0'17'0,"0"6"0,0 7 0,0 4 0,0 1 0,0 5 0,0-4 0,0 4 0,0-5 0,0-10 0,0 7 0,0-15 0,0 3 0,0-6 0,0-7 0,0 3 0,0-4 0,0-2 0,0-1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04:22:04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24575,'0'35'0,"0"11"0,-4-24 0,4 10 0,-4-21 0,4 3 0,0-4 0,0 1 0,0 0 0,0-5 0,0 1 0,0-1 0,0 1 0,0-1 0,0 1 0,0-1 0,0 1 0,0-1 0,0 1 0,0-1 0,0 1 0,0-1 0,0 1 0,0-1 0,0 1 0,0-1 0,0 0 0,0-2 0,0-1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04:22:03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24575,'0'17'0,"0"6"0,0 7 0,0 4 0,0 1 0,0 5 0,0-4 0,0 4 0,0-5 0,0-10 0,0 7 0,0-15 0,0 3 0,0-6 0,0-7 0,0 3 0,0-4 0,0-2 0,0-1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04:22:04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24575,'0'35'0,"0"11"0,-4-24 0,4 10 0,-4-21 0,4 3 0,0-4 0,0 1 0,0 0 0,0-5 0,0 1 0,0-1 0,0 1 0,0-1 0,0 1 0,0-1 0,0 1 0,0-1 0,0 1 0,0-1 0,0 1 0,0-1 0,0 1 0,0-1 0,0 1 0,0-1 0,0 0 0,0-2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1651 24575,'14'0'0,"7"0"0,34 0 0,10 0 0,16 0 0,7 0 0,1 0 0,-22 0 0,1 0 0,-16 0 0,0 0 0,3 0 0,-22 0 0,-1 0 0,-12 0 0,-9 0 0,0 0 0,-4 0 0,0 0 0,-1 0 0,-2-6 0,-2 2 0,-2-6 0,0 3 0,0 0 0,0-3 0,4-2 0,1-13 0,7-3 0,-1-14 0,12-9 0,-4-14 0,8-8 0,-7 12 0,3-15 0,2 22 0,-7-17 0,6 13 0,-9 8 0,0 13 0,-2 6 0,-1 6 0,-3-1 0,3 5 0,-3-3 0,-2 7 0,2-7 0,-1 7 0,-4-7 0,3 8 0,-6-4 0,6 4 0,-6 1 0,2-1 0,-3 1 0,0-1 0,3 0 0,-2 1 0,3-5 0,-1 3 0,2-7 0,-1 8 0,3-9 0,-2 4 0,4-4 0,-1-1 0,0 1 0,1 4 0,-1 1 0,3 5 0,-3-1 0,3 1 0,-3 3 0,-1 1 0,-3 4 0,2 3 0,-5-2 0,5 5 0,-3-2 0,8 3 0,5 0 0,5 0 0,9-8 0,2 6 0,11-15 0,7 10 0,8-8 0,6 4 0,8 0 0,1 0 0,15-6 0,-6 4-411,14-5 411,-14 12 0,-7-4 0,2 9 0,15-10 0,-5 9 0,-33-3 0,-3-1 0,10 5 0,15-4 0,-8 5 0,-5 0 0,12 0 0,-29 0 0,10-5 411,-12 4-411,-1-3 0,-11 0 0,-2 3 0,-9-3 0,3 0 0,-11 3 0,6-6 0,-11 6 0,2-2 0,-3 3 0,-3-3 0,-1 2 0,-3-2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1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24575,'29'0'0,"-1"0"0,26 0 0,6 0 0,20 0 0,18 0-969,-45 0 0,2 0 969,12 0 0,2 0 0,1 0 0,0 0 0,5 0 0,0 0 0,4 0 0,-1 0 0,-8 0 0,0 0 0,3 0 0,1 0 0,0 0 0,-1 0 0,-7 0 0,-1 0-33,0 0 0,-3 0 33,29 0-17,-12 0 17,-14 0 0,-1 0 0,-12 0 1428,-3 0-1428,-17 0 574,-6 0-574,-7 0 19,-3 0-19,-4 0 0,-2 0 0,-3 0 0,-3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1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24575,'2'3'0,"12"15"0,23 8 0,17 17 0,3 12 0,14 13-713,-33-25 0,1 3 713,4 7 0,2 1 0,-1 0 0,2 4 0,10 21 0,-2 1 0,-17-26 0,-1 1-522,12 24 0,0-1 522,-11-23 0,-1-1 0,0 6 0,-1 2 0,2-5 0,-1-1-117,-4-2 0,-4-4 117,7 15 0,5-1 0,-16-29 988,-3 3-988,0-8 1449,-12-9-1449,1-6 267,-2-7-267,-5-2 0,3-5 0,-2 2 0,7-3 0,5-4 0,9 3 0,7-3 0,10 0 0,11-2 0,5-4 0,16 4 0,-1 1 0,7 5 0,0 0 0,1 0 0,-14 0 0,4 5 0,-6 1 0,-6 9 0,2-4 0,-18 3 0,-3-5 0,-13-1 0,-2-3 0,-14-1 0,-1-4 0,-6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2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133 150 24575,'-7'0'0,"-3"0"0,-2 3 0,-3 5 0,-1 8 0,1-3 0,-2 10 0,5-6 0,0 4 0,7 3 0,-2-4 0,6 5 0,-2-5 0,3 4 0,0-4 0,0 6 0,0-6 0,0-1 0,0 0 0,0-6 0,12 10 0,-2-17 0,10 13 0,0-14 0,-4 2 0,4 1 0,-5-4 0,0 0 0,5 0 0,-4-4 0,3 0 0,-3 0 0,-1 0 0,4-8 0,-2-4 0,4-15 0,-4 1 0,-4-4 0,3 5 0,-7 0 0,3 4 0,-8-2 0,0 6 0,-4-3 0,0 0 0,0 0 0,0-10 0,-4 4 0,-1-8 0,-7 7 0,-1-2 0,0 4 0,-2 4 0,2-2 0,2 11 0,-4-7 0,3 11 0,1-3 0,-4 4 0,3 3 0,0-3 0,-2 6 0,2-2 0,-3 3 0,0 0 0,4 0 0,-4 0 0,3 4 0,0-1 0,2 5 0,6-4 0,1-1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2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25 451 24575,'3'5'0,"5"-2"0,3-3 0,4 0 0,5 0 0,-3 0 0,7 0 0,-4 0 0,5-4 0,-5 0 0,4-8 0,-3-1 0,0-4 0,-2 1 0,-6-4 0,-2-1 0,-2-4 0,-1 0 0,0-1 0,-3-2 0,-1-4 0,-4-3 0,0 3 0,0 2 0,0 4 0,-7 5 0,-7-4 0,-3 11 0,-4-2 0,1 7 0,3 5 0,-7 0 0,8 4 0,-9 0 0,9 0 0,-4 4 0,-1 9 0,3 5 0,-4 13 0,8 1 0,-3 4 0,6 1 0,-2 0 0,8 0 0,-3-6 0,7-1 0,-3-4 0,4-5 0,0-1 0,0-5 0,0-3 0,0-2 0,0-3 0,3 0 0,1-3 0,3-1 0,0-3 0,4 0 0,-4 0 0,1 0 0,-5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2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6 108 24575,'0'7'0,"0"-1"0,0 1 0,0 0 0,0 0 0,0 0 0,0 0 0,0 0 0,0 3 0,0 2 0,0 8 0,0-4 0,0 9 0,0-5 0,0 6 0,0-5 0,0 3 0,3-11 0,5 10 0,4-10 0,8 7 0,1-4 0,9-6 0,-4 0 0,9-5 0,-9 0 0,5-1 0,-6-4 0,0 0 0,-4 0 0,-4-11 0,-2 1 0,-2-14 0,-1 3 0,1-10 0,-5-1 0,2-10 0,-1 3 0,1-4 0,-5 12 0,-1-5 0,-4 14 0,0-8 0,0 14 0,0-4 0,-3 8 0,-5 1 0,-4 3 0,-3 4 0,-5-3 0,-1 6 0,0-3 0,-9 4 0,8 0 0,-8 0 0,3 12 0,2-1 0,2 14 0,-3-2 0,8 8 0,-4-4 0,7 9 0,-1-10 0,10 0 0,-5-2 0,6-4 0,-2-3 0,-1-3 0,4-7 0,-2 0 0,5-3 0,-2-1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04:2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1 759 24575,'25'0'0,"5"0"0,2-8 0,10-7 0,6-27 0,5-4 0,-1-22 0,5-2 0,-26 14 0,11-20 0,-30 30 0,8-16 0,-14 18 0,-2 2 0,-4 15 0,-3 7 0,-5 9 0,-8 7 0,-5 1 0,0 3 0,1 0 0,0 4 0,2 19 0,-5 8 0,12 13 0,-3 11 0,9-10 0,-6 24 0,5-9 0,1 5 0,5-2 0,0-18 0,0 4 0,12-16 0,2-6 0,18-5 0,-1-8 0,6-1 0,5-8 0,2-1 0,0-4 0,-1 0 0,-5-13 0,0-3 0,-3-19 0,-7 7 0,-4-15 0,-6 10 0,2-16 0,-6 6 0,0-1 0,-8-4 0,-2 15 0,-4-8 0,0 15 0,0 0 0,0 6 0,0 5 0,0 3 0,0 1 0,0 4 0,0 9 0,0-1 0,3 12 0,2-1 0,10 0 0,2 3 0,8-6 0,-1 3 0,1-4 0,0 0 0,1 1 0,-9-1 0,2-1 0,-11 0 0,2 1 0,-6-1 0,-1 3 0,-3 2 0,0 8 0,0 6 0,-4 0 0,-1 10 0,-4-5 0,-4 6 0,7-6 0,-6 0 0,11-6 0,-6-4 0,6-1 0,-3-9 0,4 0 0,0-4 0,0 0 0,3-3 0,20-1 0,2-3 0,24 0 0,-11-8 0,10-3 0,-9-13 0,4 4 0,-4-9 0,-6 5 0,-6 1 0,-9-2 0,-7 4 0,-2-9 0,-4-2 0,-1 0 0,-4-4 0,0 10 0,0-5 0,-3 10 0,-5 1 0,3 8 0,-9 1 0,9 4 0,-6 3 0,5 1 0,8 3 0,7 0 0,11 0 0,10 0 0,-3 0 0,8 4 0,-8-3 0,3 3 0,-5 0 0,-4-3 0,-5 2 0,-5 0 0,-4-2 0,0 5 0,-3 2 0,-1 8 0,-3 5 0,0 9 0,0 2 0,0 10 0,0-4 0,0 5 0,0-12 0,0 0 0,0-10 0,0-1 0,3-9 0,1 0 0,11-7 0,2-1 0,19-3 0,-3 0 0,10-18 0,-9-4 0,0-18 0,-4 0 0,-4-5 0,-2 0 0,-9 2 0,-1-5 0,-5 15 0,-4-8 0,-1 19 0,-4-3 0,0 9 0,0 5 0,-6 3 0,-3 5 0,-5 6 0,-4 20 0,5 8 0,-1 13 0,4 4 0,5-4 0,0 5 0,5-5 0,0-2 0,0-5 0,0-5 0,7-6 0,6-6 0,8-7 0,4-1 0,5-4 0,-3-3 0,3-1 0,-5-4 0,0 0 0,-4-7 0,6-12 0,-14-4 0,6-26 0,-10 14 0,-3-33 0,-2 26 0,-4-40 0,0 44 0,-9-35 0,-13 30 0,-3 1 0,-14 8 0,2 16 0,-1-1 0,0 8 0,3 3 0,8 8 0,1 0 0,6 0 0,8 7 0,1 6 0,6 8 0,1 9 0,4-3 0,0 8 0,0-8 0,13 4 0,6-9 0,14 1 0,4-5 0,5-3 0,-4-2 0,5-3 0,-7-5 0,0-1 0,0-4 0,-4-8 0,-1-6 0,-4-9 0,-4-9 0,0 0 0,-9-11 0,4 5 0,-8-10 0,4 10 0,-9 0 0,-1 8 0,-4 9 0,0 1 0,0 8 0,-3 5 0,-1 4 0,-3 3 0,3 3 0,1 9 0,3 5 0,0 8 0,0-4 0,0 3 0,13-2 0,1-4 0,23 4 0,-4-12 0,16 4 0,-5-4 0,0 0 0,-2-1 0,-11 0 0,-5-1 0,-10 0 0,-6-1 0,-3 0 0,-3 4 0,-1 5 0,-3 4 0,0 11 0,-4 1 0,-1 10 0,-5-4 0,5 5 0,1-7 0,4 1 0,0-6 0,0-1 0,0-9 0,11-1 0,3-7 0,16-1 0,1-7 0,6-1 0,-6-4 0,-1 0 0,-5 0 0,1 0 0,-6-7 0,0 2 0,-8-14 0,-1 6 0,-6 0 0,-2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11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customXml" Target="../ink/ink24.xml"/><Relationship Id="rId5" Type="http://schemas.openxmlformats.org/officeDocument/2006/relationships/image" Target="../media/image2911.png"/><Relationship Id="rId4" Type="http://schemas.openxmlformats.org/officeDocument/2006/relationships/customXml" Target="../ink/ink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1.png"/><Relationship Id="rId3" Type="http://schemas.openxmlformats.org/officeDocument/2006/relationships/audio" Target="../media/media16.m4a"/><Relationship Id="rId7" Type="http://schemas.openxmlformats.org/officeDocument/2006/relationships/customXml" Target="../ink/ink26.xml"/><Relationship Id="rId2" Type="http://schemas.microsoft.com/office/2007/relationships/media" Target="../media/media16.m4a"/><Relationship Id="rId1" Type="http://schemas.openxmlformats.org/officeDocument/2006/relationships/tags" Target="../tags/tag8.xml"/><Relationship Id="rId6" Type="http://schemas.openxmlformats.org/officeDocument/2006/relationships/image" Target="../media/image2911.png"/><Relationship Id="rId5" Type="http://schemas.openxmlformats.org/officeDocument/2006/relationships/customXml" Target="../ink/ink2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63.png"/><Relationship Id="rId21" Type="http://schemas.openxmlformats.org/officeDocument/2006/relationships/image" Target="../media/image54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67.png"/><Relationship Id="rId7" Type="http://schemas.openxmlformats.org/officeDocument/2006/relationships/image" Target="../media/image29.png"/><Relationship Id="rId2" Type="http://schemas.openxmlformats.org/officeDocument/2006/relationships/audio" Target="../media/media2.m4a"/><Relationship Id="rId16" Type="http://schemas.openxmlformats.org/officeDocument/2006/relationships/customXml" Target="../ink/ink7.xml"/><Relationship Id="rId29" Type="http://schemas.openxmlformats.org/officeDocument/2006/relationships/image" Target="../media/image58.png"/><Relationship Id="rId1" Type="http://schemas.microsoft.com/office/2007/relationships/media" Target="../media/media2.m4a"/><Relationship Id="rId6" Type="http://schemas.openxmlformats.org/officeDocument/2006/relationships/customXml" Target="../ink/ink2.xml"/><Relationship Id="rId11" Type="http://schemas.openxmlformats.org/officeDocument/2006/relationships/image" Target="../media/image31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62.png"/><Relationship Id="rId40" Type="http://schemas.openxmlformats.org/officeDocument/2006/relationships/customXml" Target="../ink/ink19.xml"/><Relationship Id="rId45" Type="http://schemas.openxmlformats.org/officeDocument/2006/relationships/image" Target="../media/image66.png"/><Relationship Id="rId5" Type="http://schemas.openxmlformats.org/officeDocument/2006/relationships/image" Target="../media/image28.png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53.png"/><Relationship Id="rId31" Type="http://schemas.openxmlformats.org/officeDocument/2006/relationships/image" Target="../media/image59.png"/><Relationship Id="rId44" Type="http://schemas.openxmlformats.org/officeDocument/2006/relationships/customXml" Target="../ink/ink21.xml"/><Relationship Id="rId4" Type="http://schemas.openxmlformats.org/officeDocument/2006/relationships/customXml" Target="../ink/ink1.xml"/><Relationship Id="rId9" Type="http://schemas.openxmlformats.org/officeDocument/2006/relationships/image" Target="../media/image3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57.png"/><Relationship Id="rId30" Type="http://schemas.openxmlformats.org/officeDocument/2006/relationships/customXml" Target="../ink/ink14.xml"/><Relationship Id="rId35" Type="http://schemas.openxmlformats.org/officeDocument/2006/relationships/image" Target="../media/image61.png"/><Relationship Id="rId43" Type="http://schemas.openxmlformats.org/officeDocument/2006/relationships/image" Target="../media/image65.png"/><Relationship Id="rId48" Type="http://schemas.openxmlformats.org/officeDocument/2006/relationships/image" Target="../media/image1.png"/><Relationship Id="rId8" Type="http://schemas.openxmlformats.org/officeDocument/2006/relationships/customXml" Target="../ink/ink3.xml"/><Relationship Id="rId3" Type="http://schemas.openxmlformats.org/officeDocument/2006/relationships/slideLayout" Target="../slideLayouts/slideLayout2.xml"/><Relationship Id="rId12" Type="http://schemas.openxmlformats.org/officeDocument/2006/relationships/customXml" Target="../ink/ink5.xml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33" Type="http://schemas.openxmlformats.org/officeDocument/2006/relationships/image" Target="../media/image60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D1D1-FECA-3E11-8CC3-764983ADB724}"/>
              </a:ext>
            </a:extLst>
          </p:cNvPr>
          <p:cNvSpPr txBox="1"/>
          <p:nvPr/>
        </p:nvSpPr>
        <p:spPr>
          <a:xfrm>
            <a:off x="1389198" y="2570303"/>
            <a:ext cx="6723315" cy="179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5C. Error correction in biology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- Codons and Redundancy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0702323-3043-B932-5D0C-436EC1DB0F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98"/>
    </mc:Choice>
    <mc:Fallback xmlns="">
      <p:transition spd="slow" advTm="42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FAB8-D39B-DE9E-EED0-2E93C144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6E52F-2523-C064-72F0-49F4110526D5}"/>
              </a:ext>
            </a:extLst>
          </p:cNvPr>
          <p:cNvSpPr txBox="1"/>
          <p:nvPr/>
        </p:nvSpPr>
        <p:spPr>
          <a:xfrm>
            <a:off x="1825893" y="3224628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… – Lys –…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84642-B947-A81B-A78C-F8AB949C6A95}"/>
              </a:ext>
            </a:extLst>
          </p:cNvPr>
          <p:cNvSpPr txBox="1"/>
          <p:nvPr/>
        </p:nvSpPr>
        <p:spPr>
          <a:xfrm>
            <a:off x="1832124" y="2462628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...-AAG-…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EFB0D-3070-584A-CDFA-F554F31F6E84}"/>
              </a:ext>
            </a:extLst>
          </p:cNvPr>
          <p:cNvSpPr txBox="1"/>
          <p:nvPr/>
        </p:nvSpPr>
        <p:spPr>
          <a:xfrm>
            <a:off x="384324" y="255496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highlight>
                  <a:srgbClr val="FFFF00"/>
                </a:highlight>
              </a:rPr>
              <a:t>m-RNA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77198D-8BE5-C2A9-7069-732B7CB728F2}"/>
              </a:ext>
            </a:extLst>
          </p:cNvPr>
          <p:cNvGrpSpPr/>
          <p:nvPr/>
        </p:nvGrpSpPr>
        <p:grpSpPr>
          <a:xfrm>
            <a:off x="2640379" y="2462627"/>
            <a:ext cx="410690" cy="461665"/>
            <a:chOff x="3657600" y="1731428"/>
            <a:chExt cx="41069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0053E3-062F-2460-FA73-83BD2CE55EE7}"/>
                </a:ext>
              </a:extLst>
            </p:cNvPr>
            <p:cNvSpPr/>
            <p:nvPr/>
          </p:nvSpPr>
          <p:spPr>
            <a:xfrm>
              <a:off x="3733800" y="1752600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8AD018-0A93-4C24-0C9D-0D5D39E5C951}"/>
                </a:ext>
              </a:extLst>
            </p:cNvPr>
            <p:cNvSpPr txBox="1"/>
            <p:nvPr/>
          </p:nvSpPr>
          <p:spPr>
            <a:xfrm>
              <a:off x="3657600" y="1731428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A0A3CD-B0A4-8116-BA5F-96452BD6650A}"/>
              </a:ext>
            </a:extLst>
          </p:cNvPr>
          <p:cNvGrpSpPr/>
          <p:nvPr/>
        </p:nvGrpSpPr>
        <p:grpSpPr>
          <a:xfrm>
            <a:off x="2307595" y="3220218"/>
            <a:ext cx="665567" cy="466075"/>
            <a:chOff x="3667715" y="1655857"/>
            <a:chExt cx="665567" cy="4660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DBE607-AD43-7388-8316-67FB9AED2614}"/>
                </a:ext>
              </a:extLst>
            </p:cNvPr>
            <p:cNvSpPr/>
            <p:nvPr/>
          </p:nvSpPr>
          <p:spPr>
            <a:xfrm>
              <a:off x="3733799" y="1752600"/>
              <a:ext cx="533401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88B00D-383E-E6FF-B1B4-824AC0B23BFE}"/>
                </a:ext>
              </a:extLst>
            </p:cNvPr>
            <p:cNvSpPr txBox="1"/>
            <p:nvPr/>
          </p:nvSpPr>
          <p:spPr>
            <a:xfrm>
              <a:off x="3667715" y="1655857"/>
              <a:ext cx="665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Lys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140081A-C7CE-C1BB-6012-9C6D546209F9}"/>
              </a:ext>
            </a:extLst>
          </p:cNvPr>
          <p:cNvSpPr txBox="1"/>
          <p:nvPr/>
        </p:nvSpPr>
        <p:spPr>
          <a:xfrm>
            <a:off x="1524000" y="-51667"/>
            <a:ext cx="6692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3200" b="1" dirty="0">
                <a:solidFill>
                  <a:srgbClr val="0000FF"/>
                </a:solidFill>
              </a:rPr>
              <a:t>But some mutations can be silent !</a:t>
            </a:r>
          </a:p>
        </p:txBody>
      </p:sp>
      <p:pic>
        <p:nvPicPr>
          <p:cNvPr id="20" name="Picture 2" descr="A circular diagram is separated into three rings, broken down into sections labeled with the letters: G, U, A, and C. Each represents a nucleotide found in RNA.">
            <a:extLst>
              <a:ext uri="{FF2B5EF4-FFF2-40B4-BE49-F238E27FC236}">
                <a16:creationId xmlns:a16="http://schemas.microsoft.com/office/drawing/2014/main" id="{8560329D-019C-D9F6-1050-FBB223D5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11" y="256057"/>
            <a:ext cx="503211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08DB291-3993-914A-4004-F300A2EBE976}"/>
              </a:ext>
            </a:extLst>
          </p:cNvPr>
          <p:cNvSpPr txBox="1"/>
          <p:nvPr/>
        </p:nvSpPr>
        <p:spPr>
          <a:xfrm>
            <a:off x="304800" y="5322074"/>
            <a:ext cx="830580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/>
              <a:t>This is because codons have degeneracy (redundancy)</a:t>
            </a:r>
          </a:p>
          <a:p>
            <a:pPr algn="l">
              <a:buNone/>
            </a:pPr>
            <a:r>
              <a:rPr lang="en-US" dirty="0"/>
              <a:t>64 codons: 61 for amino acids, 3 for STOP code</a:t>
            </a:r>
          </a:p>
          <a:p>
            <a:pPr algn="l">
              <a:buNone/>
            </a:pPr>
            <a:r>
              <a:rPr lang="en-US" dirty="0"/>
              <a:t>20 amino acids, so lot of repeats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6D9A6F9-C389-1488-567F-71A50E92B23E}"/>
              </a:ext>
            </a:extLst>
          </p:cNvPr>
          <p:cNvSpPr/>
          <p:nvPr/>
        </p:nvSpPr>
        <p:spPr>
          <a:xfrm rot="3871262">
            <a:off x="5018311" y="2491193"/>
            <a:ext cx="134747" cy="1677129"/>
          </a:xfrm>
          <a:prstGeom prst="ellipse">
            <a:avLst/>
          </a:prstGeom>
          <a:solidFill>
            <a:srgbClr val="0000FF">
              <a:alpha val="37000"/>
            </a:srgbClr>
          </a:solidFill>
          <a:ln w="31750" cmpd="sng">
            <a:solidFill>
              <a:schemeClr val="bg1">
                <a:alpha val="62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1C054-5B68-1E5E-3D6E-5334E93AC6E3}"/>
              </a:ext>
            </a:extLst>
          </p:cNvPr>
          <p:cNvSpPr txBox="1"/>
          <p:nvPr/>
        </p:nvSpPr>
        <p:spPr>
          <a:xfrm>
            <a:off x="517217" y="155240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highlight>
                  <a:srgbClr val="FFFF00"/>
                </a:highlight>
              </a:rPr>
              <a:t>DNA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F1638F-1F06-BE96-3739-A758A6592D1E}"/>
              </a:ext>
            </a:extLst>
          </p:cNvPr>
          <p:cNvSpPr txBox="1"/>
          <p:nvPr/>
        </p:nvSpPr>
        <p:spPr>
          <a:xfrm>
            <a:off x="1671260" y="1245048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5’...-AAG-…3’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43987B-CCA5-C1BF-6B66-E1A132EE0380}"/>
              </a:ext>
            </a:extLst>
          </p:cNvPr>
          <p:cNvGrpSpPr/>
          <p:nvPr/>
        </p:nvGrpSpPr>
        <p:grpSpPr>
          <a:xfrm>
            <a:off x="2716578" y="1245047"/>
            <a:ext cx="410690" cy="461665"/>
            <a:chOff x="2032506" y="804080"/>
            <a:chExt cx="41069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7EC1F6-39A0-ED01-FF33-1CF62B3876D4}"/>
                </a:ext>
              </a:extLst>
            </p:cNvPr>
            <p:cNvSpPr/>
            <p:nvPr/>
          </p:nvSpPr>
          <p:spPr>
            <a:xfrm>
              <a:off x="2140170" y="858277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7074EC-3CD9-E8E6-4661-9A6A76E2C220}"/>
                </a:ext>
              </a:extLst>
            </p:cNvPr>
            <p:cNvSpPr txBox="1"/>
            <p:nvPr/>
          </p:nvSpPr>
          <p:spPr>
            <a:xfrm>
              <a:off x="2032506" y="804080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F4C97DF-2EB4-1EB0-F73F-B7D10AC74D44}"/>
              </a:ext>
            </a:extLst>
          </p:cNvPr>
          <p:cNvSpPr txBox="1"/>
          <p:nvPr/>
        </p:nvSpPr>
        <p:spPr>
          <a:xfrm>
            <a:off x="1691165" y="1616887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3’...-TTC-…5’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868867-60D2-8B4D-8536-2EFFD956AC11}"/>
              </a:ext>
            </a:extLst>
          </p:cNvPr>
          <p:cNvGrpSpPr/>
          <p:nvPr/>
        </p:nvGrpSpPr>
        <p:grpSpPr>
          <a:xfrm>
            <a:off x="2723264" y="1589189"/>
            <a:ext cx="394660" cy="461665"/>
            <a:chOff x="2040521" y="804080"/>
            <a:chExt cx="394660" cy="46166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6F9B0B7-21C3-887F-7D64-AA7E99F5F7E5}"/>
                </a:ext>
              </a:extLst>
            </p:cNvPr>
            <p:cNvSpPr/>
            <p:nvPr/>
          </p:nvSpPr>
          <p:spPr>
            <a:xfrm>
              <a:off x="2140170" y="858277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28EC7B-AA5E-017A-16D4-940EF4D9765A}"/>
                </a:ext>
              </a:extLst>
            </p:cNvPr>
            <p:cNvSpPr txBox="1"/>
            <p:nvPr/>
          </p:nvSpPr>
          <p:spPr>
            <a:xfrm>
              <a:off x="2040521" y="804080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T</a:t>
              </a:r>
            </a:p>
          </p:txBody>
        </p:sp>
      </p:grp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169B3615-23D6-324C-6306-6BB1CE4EF5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32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1"/>
    </mc:Choice>
    <mc:Fallback xmlns="">
      <p:transition spd="slow" advTm="19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FAB8-D39B-DE9E-EED0-2E93C144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6E52F-2523-C064-72F0-49F4110526D5}"/>
              </a:ext>
            </a:extLst>
          </p:cNvPr>
          <p:cNvSpPr txBox="1"/>
          <p:nvPr/>
        </p:nvSpPr>
        <p:spPr>
          <a:xfrm>
            <a:off x="1825893" y="3224628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… – Lys –…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84642-B947-A81B-A78C-F8AB949C6A95}"/>
              </a:ext>
            </a:extLst>
          </p:cNvPr>
          <p:cNvSpPr txBox="1"/>
          <p:nvPr/>
        </p:nvSpPr>
        <p:spPr>
          <a:xfrm>
            <a:off x="1832124" y="2462628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...-AAG-…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EFB0D-3070-584A-CDFA-F554F31F6E84}"/>
              </a:ext>
            </a:extLst>
          </p:cNvPr>
          <p:cNvSpPr txBox="1"/>
          <p:nvPr/>
        </p:nvSpPr>
        <p:spPr>
          <a:xfrm>
            <a:off x="384324" y="255496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highlight>
                  <a:srgbClr val="FFFF00"/>
                </a:highlight>
              </a:rPr>
              <a:t>m-RNA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77198D-8BE5-C2A9-7069-732B7CB728F2}"/>
              </a:ext>
            </a:extLst>
          </p:cNvPr>
          <p:cNvGrpSpPr/>
          <p:nvPr/>
        </p:nvGrpSpPr>
        <p:grpSpPr>
          <a:xfrm>
            <a:off x="2640379" y="2462627"/>
            <a:ext cx="410690" cy="461665"/>
            <a:chOff x="3657600" y="1731428"/>
            <a:chExt cx="41069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0053E3-062F-2460-FA73-83BD2CE55EE7}"/>
                </a:ext>
              </a:extLst>
            </p:cNvPr>
            <p:cNvSpPr/>
            <p:nvPr/>
          </p:nvSpPr>
          <p:spPr>
            <a:xfrm>
              <a:off x="3733800" y="1752600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8AD018-0A93-4C24-0C9D-0D5D39E5C951}"/>
                </a:ext>
              </a:extLst>
            </p:cNvPr>
            <p:cNvSpPr txBox="1"/>
            <p:nvPr/>
          </p:nvSpPr>
          <p:spPr>
            <a:xfrm>
              <a:off x="3657600" y="1731428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A0A3CD-B0A4-8116-BA5F-96452BD6650A}"/>
              </a:ext>
            </a:extLst>
          </p:cNvPr>
          <p:cNvGrpSpPr/>
          <p:nvPr/>
        </p:nvGrpSpPr>
        <p:grpSpPr>
          <a:xfrm>
            <a:off x="2307595" y="3220218"/>
            <a:ext cx="665567" cy="466075"/>
            <a:chOff x="3667715" y="1655857"/>
            <a:chExt cx="665567" cy="4660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DBE607-AD43-7388-8316-67FB9AED2614}"/>
                </a:ext>
              </a:extLst>
            </p:cNvPr>
            <p:cNvSpPr/>
            <p:nvPr/>
          </p:nvSpPr>
          <p:spPr>
            <a:xfrm>
              <a:off x="3733799" y="1752600"/>
              <a:ext cx="533401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88B00D-383E-E6FF-B1B4-824AC0B23BFE}"/>
                </a:ext>
              </a:extLst>
            </p:cNvPr>
            <p:cNvSpPr txBox="1"/>
            <p:nvPr/>
          </p:nvSpPr>
          <p:spPr>
            <a:xfrm>
              <a:off x="3667715" y="1655857"/>
              <a:ext cx="665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Lys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140081A-C7CE-C1BB-6012-9C6D546209F9}"/>
              </a:ext>
            </a:extLst>
          </p:cNvPr>
          <p:cNvSpPr txBox="1"/>
          <p:nvPr/>
        </p:nvSpPr>
        <p:spPr>
          <a:xfrm>
            <a:off x="1707565" y="-24138"/>
            <a:ext cx="6471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3200" b="1" dirty="0">
                <a:solidFill>
                  <a:srgbClr val="0000FF"/>
                </a:solidFill>
              </a:rPr>
              <a:t>But some mutations can be silent</a:t>
            </a:r>
          </a:p>
        </p:txBody>
      </p:sp>
      <p:pic>
        <p:nvPicPr>
          <p:cNvPr id="20" name="Picture 2" descr="A circular diagram is separated into three rings, broken down into sections labeled with the letters: G, U, A, and C. Each represents a nucleotide found in RNA.">
            <a:extLst>
              <a:ext uri="{FF2B5EF4-FFF2-40B4-BE49-F238E27FC236}">
                <a16:creationId xmlns:a16="http://schemas.microsoft.com/office/drawing/2014/main" id="{8560329D-019C-D9F6-1050-FBB223D5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11" y="256057"/>
            <a:ext cx="503211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08DB291-3993-914A-4004-F300A2EBE976}"/>
              </a:ext>
            </a:extLst>
          </p:cNvPr>
          <p:cNvSpPr txBox="1"/>
          <p:nvPr/>
        </p:nvSpPr>
        <p:spPr>
          <a:xfrm>
            <a:off x="304800" y="5322074"/>
            <a:ext cx="830580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/>
              <a:t>This is because codons have </a:t>
            </a:r>
            <a:r>
              <a:rPr lang="en-US" dirty="0">
                <a:highlight>
                  <a:srgbClr val="FFFF00"/>
                </a:highlight>
              </a:rPr>
              <a:t>degeneracy (redundancy)</a:t>
            </a:r>
          </a:p>
          <a:p>
            <a:pPr algn="l">
              <a:buNone/>
            </a:pPr>
            <a:r>
              <a:rPr lang="en-US" dirty="0"/>
              <a:t>64 codons: 61 for amino acids, 3 for STOP code</a:t>
            </a:r>
          </a:p>
          <a:p>
            <a:pPr algn="l">
              <a:buNone/>
            </a:pPr>
            <a:r>
              <a:rPr lang="en-US" dirty="0"/>
              <a:t>20 amino acids, so lot of repeats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D4FD165-3608-D8B4-4E7B-A201B1468F90}"/>
              </a:ext>
            </a:extLst>
          </p:cNvPr>
          <p:cNvSpPr/>
          <p:nvPr/>
        </p:nvSpPr>
        <p:spPr>
          <a:xfrm rot="3534785">
            <a:off x="5051126" y="2607065"/>
            <a:ext cx="134747" cy="1677129"/>
          </a:xfrm>
          <a:prstGeom prst="ellipse">
            <a:avLst/>
          </a:prstGeom>
          <a:solidFill>
            <a:srgbClr val="0000FF">
              <a:alpha val="37000"/>
            </a:srgbClr>
          </a:solidFill>
          <a:ln w="31750" cmpd="sng">
            <a:solidFill>
              <a:schemeClr val="bg1">
                <a:alpha val="62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1C054-5B68-1E5E-3D6E-5334E93AC6E3}"/>
              </a:ext>
            </a:extLst>
          </p:cNvPr>
          <p:cNvSpPr txBox="1"/>
          <p:nvPr/>
        </p:nvSpPr>
        <p:spPr>
          <a:xfrm>
            <a:off x="517217" y="155240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highlight>
                  <a:srgbClr val="FFFF00"/>
                </a:highlight>
              </a:rPr>
              <a:t>DNA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F1638F-1F06-BE96-3739-A758A6592D1E}"/>
              </a:ext>
            </a:extLst>
          </p:cNvPr>
          <p:cNvSpPr txBox="1"/>
          <p:nvPr/>
        </p:nvSpPr>
        <p:spPr>
          <a:xfrm>
            <a:off x="1671260" y="1245048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5’...-AAG-…3’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43987B-CCA5-C1BF-6B66-E1A132EE0380}"/>
              </a:ext>
            </a:extLst>
          </p:cNvPr>
          <p:cNvGrpSpPr/>
          <p:nvPr/>
        </p:nvGrpSpPr>
        <p:grpSpPr>
          <a:xfrm>
            <a:off x="2716578" y="1245047"/>
            <a:ext cx="410690" cy="461665"/>
            <a:chOff x="2032506" y="804080"/>
            <a:chExt cx="41069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7EC1F6-39A0-ED01-FF33-1CF62B3876D4}"/>
                </a:ext>
              </a:extLst>
            </p:cNvPr>
            <p:cNvSpPr/>
            <p:nvPr/>
          </p:nvSpPr>
          <p:spPr>
            <a:xfrm>
              <a:off x="2140170" y="858277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7074EC-3CD9-E8E6-4661-9A6A76E2C220}"/>
                </a:ext>
              </a:extLst>
            </p:cNvPr>
            <p:cNvSpPr txBox="1"/>
            <p:nvPr/>
          </p:nvSpPr>
          <p:spPr>
            <a:xfrm>
              <a:off x="2032506" y="804080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F4C97DF-2EB4-1EB0-F73F-B7D10AC74D44}"/>
              </a:ext>
            </a:extLst>
          </p:cNvPr>
          <p:cNvSpPr txBox="1"/>
          <p:nvPr/>
        </p:nvSpPr>
        <p:spPr>
          <a:xfrm>
            <a:off x="1691165" y="1616887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3’...-TTC-…5’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868867-60D2-8B4D-8536-2EFFD956AC11}"/>
              </a:ext>
            </a:extLst>
          </p:cNvPr>
          <p:cNvGrpSpPr/>
          <p:nvPr/>
        </p:nvGrpSpPr>
        <p:grpSpPr>
          <a:xfrm>
            <a:off x="2723264" y="1589189"/>
            <a:ext cx="394660" cy="461665"/>
            <a:chOff x="2040521" y="804080"/>
            <a:chExt cx="394660" cy="46166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6F9B0B7-21C3-887F-7D64-AA7E99F5F7E5}"/>
                </a:ext>
              </a:extLst>
            </p:cNvPr>
            <p:cNvSpPr/>
            <p:nvPr/>
          </p:nvSpPr>
          <p:spPr>
            <a:xfrm>
              <a:off x="2140170" y="858277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28EC7B-AA5E-017A-16D4-940EF4D9765A}"/>
                </a:ext>
              </a:extLst>
            </p:cNvPr>
            <p:cNvSpPr txBox="1"/>
            <p:nvPr/>
          </p:nvSpPr>
          <p:spPr>
            <a:xfrm>
              <a:off x="2040521" y="804080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T</a:t>
              </a:r>
            </a:p>
          </p:txBody>
        </p:sp>
      </p:grp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FBAD27CE-5BB6-0FBC-B9C1-03770EC2E7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7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301">
        <p159:morph option="byObject"/>
      </p:transition>
    </mc:Choice>
    <mc:Fallback xmlns="">
      <p:transition spd="slow" advTm="373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FAB8-D39B-DE9E-EED0-2E93C144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40081A-C7CE-C1BB-6012-9C6D546209F9}"/>
              </a:ext>
            </a:extLst>
          </p:cNvPr>
          <p:cNvSpPr txBox="1"/>
          <p:nvPr/>
        </p:nvSpPr>
        <p:spPr>
          <a:xfrm>
            <a:off x="1707565" y="-24138"/>
            <a:ext cx="4871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3200" b="1" dirty="0">
                <a:solidFill>
                  <a:srgbClr val="0000FF"/>
                </a:solidFill>
              </a:rPr>
              <a:t>Error correction in DNA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76B355-425F-1419-7E2E-6BB152D5C6DD}"/>
              </a:ext>
            </a:extLst>
          </p:cNvPr>
          <p:cNvSpPr txBox="1"/>
          <p:nvPr/>
        </p:nvSpPr>
        <p:spPr>
          <a:xfrm>
            <a:off x="556468" y="620747"/>
            <a:ext cx="7338869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highlight>
                  <a:srgbClr val="FFFF00"/>
                </a:highlight>
              </a:rPr>
              <a:t>Mismatch repair: </a:t>
            </a:r>
            <a:r>
              <a:rPr lang="en-US" dirty="0"/>
              <a:t>caught by DNA repair enzymes, </a:t>
            </a:r>
          </a:p>
          <a:p>
            <a:pPr>
              <a:buNone/>
            </a:pPr>
            <a:r>
              <a:rPr lang="en-US" dirty="0"/>
              <a:t>which could still miss 1 in 10 Bp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B6B9F91-9204-37B4-6E67-2BCA7B137219}"/>
              </a:ext>
            </a:extLst>
          </p:cNvPr>
          <p:cNvSpPr txBox="1"/>
          <p:nvPr/>
        </p:nvSpPr>
        <p:spPr>
          <a:xfrm>
            <a:off x="1295432" y="2102071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AAG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C16E72-C26A-B6E3-E2A5-B10EC8ABBC20}"/>
              </a:ext>
            </a:extLst>
          </p:cNvPr>
          <p:cNvSpPr txBox="1"/>
          <p:nvPr/>
        </p:nvSpPr>
        <p:spPr>
          <a:xfrm>
            <a:off x="1276196" y="2563736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TT</a:t>
            </a:r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0D3F8E1-A042-CC03-0C1C-6984EBF6B2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9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50"/>
    </mc:Choice>
    <mc:Fallback xmlns="">
      <p:transition spd="slow" advTm="38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FAB8-D39B-DE9E-EED0-2E93C144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40081A-C7CE-C1BB-6012-9C6D546209F9}"/>
              </a:ext>
            </a:extLst>
          </p:cNvPr>
          <p:cNvSpPr txBox="1"/>
          <p:nvPr/>
        </p:nvSpPr>
        <p:spPr>
          <a:xfrm>
            <a:off x="1707565" y="-24138"/>
            <a:ext cx="4871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3200" b="1" dirty="0">
                <a:solidFill>
                  <a:srgbClr val="0000FF"/>
                </a:solidFill>
              </a:rPr>
              <a:t>Error correction in DNA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76B355-425F-1419-7E2E-6BB152D5C6DD}"/>
              </a:ext>
            </a:extLst>
          </p:cNvPr>
          <p:cNvSpPr txBox="1"/>
          <p:nvPr/>
        </p:nvSpPr>
        <p:spPr>
          <a:xfrm>
            <a:off x="1447800" y="762000"/>
            <a:ext cx="5674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highlight>
                  <a:srgbClr val="FFFF00"/>
                </a:highlight>
              </a:rPr>
              <a:t>Mismatch repair: </a:t>
            </a:r>
            <a:r>
              <a:rPr lang="en-US" dirty="0"/>
              <a:t>DNA repair enzymes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B6B9F91-9204-37B4-6E67-2BCA7B137219}"/>
              </a:ext>
            </a:extLst>
          </p:cNvPr>
          <p:cNvSpPr txBox="1"/>
          <p:nvPr/>
        </p:nvSpPr>
        <p:spPr>
          <a:xfrm rot="20181589">
            <a:off x="1948440" y="1846906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AAG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C16E72-C26A-B6E3-E2A5-B10EC8ABBC20}"/>
              </a:ext>
            </a:extLst>
          </p:cNvPr>
          <p:cNvSpPr txBox="1"/>
          <p:nvPr/>
        </p:nvSpPr>
        <p:spPr>
          <a:xfrm rot="2093812">
            <a:off x="1962519" y="2936416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TT</a:t>
            </a:r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75BF80-02D0-5C8D-8CBB-B04AE968305A}"/>
              </a:ext>
            </a:extLst>
          </p:cNvPr>
          <p:cNvSpPr txBox="1"/>
          <p:nvPr/>
        </p:nvSpPr>
        <p:spPr>
          <a:xfrm rot="20181589">
            <a:off x="2013591" y="2115877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TTC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36426C-8A04-EBE3-8C73-607E0E0D5A22}"/>
              </a:ext>
            </a:extLst>
          </p:cNvPr>
          <p:cNvSpPr txBox="1"/>
          <p:nvPr/>
        </p:nvSpPr>
        <p:spPr>
          <a:xfrm rot="2450958">
            <a:off x="2058371" y="2646985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AAT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52382A0-54AF-FA9C-ACA5-158518573ACB}"/>
              </a:ext>
            </a:extLst>
          </p:cNvPr>
          <p:cNvSpPr txBox="1"/>
          <p:nvPr/>
        </p:nvSpPr>
        <p:spPr>
          <a:xfrm>
            <a:off x="4695696" y="2196520"/>
            <a:ext cx="3169457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After replication, no</a:t>
            </a:r>
          </a:p>
          <a:p>
            <a:pPr>
              <a:buNone/>
            </a:pPr>
            <a:r>
              <a:rPr lang="en-US" dirty="0"/>
              <a:t>error noticeable to a</a:t>
            </a:r>
          </a:p>
          <a:p>
            <a:pPr>
              <a:buNone/>
            </a:pPr>
            <a:r>
              <a:rPr lang="en-US" dirty="0"/>
              <a:t>repair enzyme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9F9BAB-5555-8C33-678C-1FA401F348D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5521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600">
        <p159:morph option="byObject"/>
      </p:transition>
    </mc:Choice>
    <mc:Fallback xmlns="">
      <p:transition spd="slow" advTm="3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FAB8-D39B-DE9E-EED0-2E93C144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40081A-C7CE-C1BB-6012-9C6D546209F9}"/>
              </a:ext>
            </a:extLst>
          </p:cNvPr>
          <p:cNvSpPr txBox="1"/>
          <p:nvPr/>
        </p:nvSpPr>
        <p:spPr>
          <a:xfrm>
            <a:off x="1707565" y="-24138"/>
            <a:ext cx="6194324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3200" b="1" dirty="0">
                <a:solidFill>
                  <a:srgbClr val="0000FF"/>
                </a:solidFill>
              </a:rPr>
              <a:t>Pyrimidine dimers (UV photons)</a:t>
            </a:r>
          </a:p>
          <a:p>
            <a:pPr algn="l">
              <a:buNone/>
            </a:pPr>
            <a:r>
              <a:rPr lang="en-US" sz="3200" b="1" dirty="0">
                <a:solidFill>
                  <a:srgbClr val="0000FF"/>
                </a:solidFill>
              </a:rPr>
              <a:t>Distortion of backbone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B6B9F91-9204-37B4-6E67-2BCA7B137219}"/>
              </a:ext>
            </a:extLst>
          </p:cNvPr>
          <p:cNvSpPr txBox="1"/>
          <p:nvPr/>
        </p:nvSpPr>
        <p:spPr>
          <a:xfrm>
            <a:off x="861016" y="1905000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AG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C16E72-C26A-B6E3-E2A5-B10EC8ABBC20}"/>
              </a:ext>
            </a:extLst>
          </p:cNvPr>
          <p:cNvSpPr txBox="1"/>
          <p:nvPr/>
        </p:nvSpPr>
        <p:spPr>
          <a:xfrm>
            <a:off x="861016" y="2366665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TTC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6" name="Picture 2" descr="Pyrimidine dimer - Wikipedia">
            <a:extLst>
              <a:ext uri="{FF2B5EF4-FFF2-40B4-BE49-F238E27FC236}">
                <a16:creationId xmlns:a16="http://schemas.microsoft.com/office/drawing/2014/main" id="{575B29E2-D2FB-8E7A-DF41-D00918F98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99" y="1295400"/>
            <a:ext cx="4398197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9106B1-E7DB-8DE5-7455-4CB191250005}"/>
              </a:ext>
            </a:extLst>
          </p:cNvPr>
          <p:cNvSpPr txBox="1"/>
          <p:nvPr/>
        </p:nvSpPr>
        <p:spPr>
          <a:xfrm>
            <a:off x="106223" y="3577150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melanoma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FC846-A13E-44BC-0882-00FB36A35334}"/>
              </a:ext>
            </a:extLst>
          </p:cNvPr>
          <p:cNvSpPr txBox="1"/>
          <p:nvPr/>
        </p:nvSpPr>
        <p:spPr>
          <a:xfrm>
            <a:off x="1197173" y="4953000"/>
            <a:ext cx="5346335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Nuclease spots and snips the strand</a:t>
            </a:r>
          </a:p>
          <a:p>
            <a:pPr algn="l">
              <a:buNone/>
            </a:pPr>
            <a:r>
              <a:rPr lang="en-US" dirty="0"/>
              <a:t>Polymerase inserts correct bases</a:t>
            </a:r>
          </a:p>
          <a:p>
            <a:pPr algn="l">
              <a:buNone/>
            </a:pPr>
            <a:r>
              <a:rPr lang="en-US" dirty="0"/>
              <a:t>Ligase seals it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638C001-957E-47BF-8885-3623DD47C1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36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93"/>
    </mc:Choice>
    <mc:Fallback xmlns="">
      <p:transition spd="slow" advTm="65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FAB8-D39B-DE9E-EED0-2E93C144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40081A-C7CE-C1BB-6012-9C6D546209F9}"/>
              </a:ext>
            </a:extLst>
          </p:cNvPr>
          <p:cNvSpPr txBox="1"/>
          <p:nvPr/>
        </p:nvSpPr>
        <p:spPr>
          <a:xfrm>
            <a:off x="1707565" y="-24138"/>
            <a:ext cx="4330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3200" b="1" dirty="0">
                <a:solidFill>
                  <a:srgbClr val="0000FF"/>
                </a:solidFill>
              </a:rPr>
              <a:t>Oxidation (chemicals)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C16E72-C26A-B6E3-E2A5-B10EC8ABBC20}"/>
              </a:ext>
            </a:extLst>
          </p:cNvPr>
          <p:cNvSpPr txBox="1"/>
          <p:nvPr/>
        </p:nvSpPr>
        <p:spPr>
          <a:xfrm>
            <a:off x="852840" y="2432132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ATC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E359DF-52C4-8D3E-CBD3-1A67861E2FC1}"/>
              </a:ext>
            </a:extLst>
          </p:cNvPr>
          <p:cNvGrpSpPr/>
          <p:nvPr/>
        </p:nvGrpSpPr>
        <p:grpSpPr>
          <a:xfrm>
            <a:off x="852840" y="1391520"/>
            <a:ext cx="851677" cy="975145"/>
            <a:chOff x="852840" y="1391520"/>
            <a:chExt cx="851677" cy="97514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B6B9F91-9204-37B4-6E67-2BCA7B137219}"/>
                </a:ext>
              </a:extLst>
            </p:cNvPr>
            <p:cNvSpPr txBox="1"/>
            <p:nvPr/>
          </p:nvSpPr>
          <p:spPr>
            <a:xfrm>
              <a:off x="861016" y="1905000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FF0000"/>
                  </a:solidFill>
                </a:rPr>
                <a:t>G</a:t>
              </a:r>
              <a:r>
                <a:rPr lang="en-US" dirty="0"/>
                <a:t>AG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FF64238-EF16-E11A-BABF-5E452767D1FC}"/>
                </a:ext>
              </a:extLst>
            </p:cNvPr>
            <p:cNvSpPr txBox="1"/>
            <p:nvPr/>
          </p:nvSpPr>
          <p:spPr>
            <a:xfrm>
              <a:off x="852840" y="1391520"/>
              <a:ext cx="4299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FF0000"/>
                  </a:solidFill>
                </a:rPr>
                <a:t>O</a:t>
              </a:r>
              <a:endParaRPr lang="en-US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5C9A0F8-066A-D5C3-EDE8-9EF9636F8CAC}"/>
                    </a:ext>
                  </a:extLst>
                </p14:cNvPr>
                <p14:cNvContentPartPr/>
                <p14:nvPr/>
              </p14:nvContentPartPr>
              <p14:xfrm>
                <a:off x="990600" y="1808699"/>
                <a:ext cx="360" cy="154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5C9A0F8-066A-D5C3-EDE8-9EF9636F8C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81600" y="1800059"/>
                  <a:ext cx="18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6FD9A29-AD9D-D0AE-18C0-C8646F79BB50}"/>
                    </a:ext>
                  </a:extLst>
                </p14:cNvPr>
                <p14:cNvContentPartPr/>
                <p14:nvPr/>
              </p14:nvContentPartPr>
              <p14:xfrm>
                <a:off x="1086720" y="1818059"/>
                <a:ext cx="2880" cy="113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6FD9A29-AD9D-D0AE-18C0-C8646F79BB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7720" y="1809419"/>
                  <a:ext cx="20520" cy="131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C03A7B2-0FD0-8836-DECB-62A17F6095E6}"/>
              </a:ext>
            </a:extLst>
          </p:cNvPr>
          <p:cNvSpPr txBox="1"/>
          <p:nvPr/>
        </p:nvSpPr>
        <p:spPr>
          <a:xfrm>
            <a:off x="3860389" y="1470154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Oxo-G prefers A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036C263-C431-5C57-84E6-D5F556CE7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53"/>
    </mc:Choice>
    <mc:Fallback xmlns="">
      <p:transition spd="slow" advTm="24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FAB8-D39B-DE9E-EED0-2E93C144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40081A-C7CE-C1BB-6012-9C6D546209F9}"/>
              </a:ext>
            </a:extLst>
          </p:cNvPr>
          <p:cNvSpPr txBox="1"/>
          <p:nvPr/>
        </p:nvSpPr>
        <p:spPr>
          <a:xfrm>
            <a:off x="1707565" y="-24138"/>
            <a:ext cx="6359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3200" b="1" dirty="0">
                <a:solidFill>
                  <a:srgbClr val="0000FF"/>
                </a:solidFill>
              </a:rPr>
              <a:t>Oxidation/alkylation (chemicals)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C16E72-C26A-B6E3-E2A5-B10EC8ABBC20}"/>
              </a:ext>
            </a:extLst>
          </p:cNvPr>
          <p:cNvSpPr txBox="1"/>
          <p:nvPr/>
        </p:nvSpPr>
        <p:spPr>
          <a:xfrm rot="1398813">
            <a:off x="1617875" y="2668618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ATC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E359DF-52C4-8D3E-CBD3-1A67861E2FC1}"/>
              </a:ext>
            </a:extLst>
          </p:cNvPr>
          <p:cNvGrpSpPr/>
          <p:nvPr/>
        </p:nvGrpSpPr>
        <p:grpSpPr>
          <a:xfrm rot="20266729">
            <a:off x="1600565" y="1115433"/>
            <a:ext cx="851677" cy="975145"/>
            <a:chOff x="852840" y="1391520"/>
            <a:chExt cx="851677" cy="97514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B6B9F91-9204-37B4-6E67-2BCA7B137219}"/>
                </a:ext>
              </a:extLst>
            </p:cNvPr>
            <p:cNvSpPr txBox="1"/>
            <p:nvPr/>
          </p:nvSpPr>
          <p:spPr>
            <a:xfrm>
              <a:off x="861016" y="1905000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FF0000"/>
                  </a:solidFill>
                </a:rPr>
                <a:t>G</a:t>
              </a:r>
              <a:r>
                <a:rPr lang="en-US" dirty="0"/>
                <a:t>AG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FF64238-EF16-E11A-BABF-5E452767D1FC}"/>
                </a:ext>
              </a:extLst>
            </p:cNvPr>
            <p:cNvSpPr txBox="1"/>
            <p:nvPr/>
          </p:nvSpPr>
          <p:spPr>
            <a:xfrm>
              <a:off x="852840" y="1391520"/>
              <a:ext cx="4299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FF0000"/>
                  </a:solidFill>
                </a:rPr>
                <a:t>O</a:t>
              </a:r>
              <a:endParaRPr lang="en-US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5C9A0F8-066A-D5C3-EDE8-9EF9636F8CAC}"/>
                    </a:ext>
                  </a:extLst>
                </p14:cNvPr>
                <p14:cNvContentPartPr/>
                <p14:nvPr/>
              </p14:nvContentPartPr>
              <p14:xfrm>
                <a:off x="990600" y="1808699"/>
                <a:ext cx="360" cy="154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5C9A0F8-066A-D5C3-EDE8-9EF9636F8CA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1600" y="1800059"/>
                  <a:ext cx="18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6FD9A29-AD9D-D0AE-18C0-C8646F79BB50}"/>
                    </a:ext>
                  </a:extLst>
                </p14:cNvPr>
                <p14:cNvContentPartPr/>
                <p14:nvPr/>
              </p14:nvContentPartPr>
              <p14:xfrm>
                <a:off x="1086720" y="1818059"/>
                <a:ext cx="2880" cy="113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6FD9A29-AD9D-D0AE-18C0-C8646F79BB5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7720" y="1809419"/>
                  <a:ext cx="20520" cy="131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C03A7B2-0FD0-8836-DECB-62A17F6095E6}"/>
              </a:ext>
            </a:extLst>
          </p:cNvPr>
          <p:cNvSpPr txBox="1"/>
          <p:nvPr/>
        </p:nvSpPr>
        <p:spPr>
          <a:xfrm>
            <a:off x="3860389" y="1470154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Oxo-G prefers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F8D5F-E302-48B6-493A-9B1D25D0DB29}"/>
              </a:ext>
            </a:extLst>
          </p:cNvPr>
          <p:cNvSpPr txBox="1"/>
          <p:nvPr/>
        </p:nvSpPr>
        <p:spPr>
          <a:xfrm rot="1841511">
            <a:off x="1716178" y="2407394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112B5-4601-61EC-4094-A1213AD1117D}"/>
              </a:ext>
            </a:extLst>
          </p:cNvPr>
          <p:cNvSpPr txBox="1"/>
          <p:nvPr/>
        </p:nvSpPr>
        <p:spPr>
          <a:xfrm>
            <a:off x="3733800" y="2909396"/>
            <a:ext cx="4842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After replication, wouldn’t know!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9D0B5E-05D1-768D-90E2-26D26CF6C00B}"/>
              </a:ext>
            </a:extLst>
          </p:cNvPr>
          <p:cNvSpPr txBox="1"/>
          <p:nvPr/>
        </p:nvSpPr>
        <p:spPr>
          <a:xfrm>
            <a:off x="1197173" y="4953000"/>
            <a:ext cx="7019870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Glycosylase enzyme recognizes errant base pair</a:t>
            </a:r>
          </a:p>
          <a:p>
            <a:pPr algn="l">
              <a:buNone/>
            </a:pPr>
            <a:r>
              <a:rPr lang="en-US" dirty="0"/>
              <a:t>before forking and removes, polymerase fixes,</a:t>
            </a:r>
          </a:p>
          <a:p>
            <a:pPr algn="l">
              <a:buNone/>
            </a:pPr>
            <a:r>
              <a:rPr lang="en-US" dirty="0"/>
              <a:t>ligase seals it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CF5E4781-B736-569C-418A-356BD6D1D0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3489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1354">
        <p159:morph option="byObject"/>
      </p:transition>
    </mc:Choice>
    <mc:Fallback xmlns="">
      <p:transition spd="slow" advTm="213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FAB8-D39B-DE9E-EED0-2E93C144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40081A-C7CE-C1BB-6012-9C6D546209F9}"/>
              </a:ext>
            </a:extLst>
          </p:cNvPr>
          <p:cNvSpPr txBox="1"/>
          <p:nvPr/>
        </p:nvSpPr>
        <p:spPr>
          <a:xfrm>
            <a:off x="685800" y="1524000"/>
            <a:ext cx="8016938" cy="4130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3200" b="1" dirty="0">
                <a:solidFill>
                  <a:srgbClr val="0000FF"/>
                </a:solidFill>
              </a:rPr>
              <a:t>Errors are recognized by proteins driven</a:t>
            </a:r>
          </a:p>
          <a:p>
            <a:pPr algn="l">
              <a:buNone/>
            </a:pPr>
            <a:r>
              <a:rPr lang="en-US" sz="3200" b="1" dirty="0">
                <a:solidFill>
                  <a:srgbClr val="0000FF"/>
                </a:solidFill>
              </a:rPr>
              <a:t>by nonequilibrium noise. Error is a higher</a:t>
            </a:r>
          </a:p>
          <a:p>
            <a:pPr algn="l">
              <a:buNone/>
            </a:pPr>
            <a:r>
              <a:rPr lang="en-US" sz="3200" b="1" dirty="0">
                <a:solidFill>
                  <a:srgbClr val="0000FF"/>
                </a:solidFill>
              </a:rPr>
              <a:t>energy configuration. </a:t>
            </a:r>
          </a:p>
          <a:p>
            <a:pPr algn="l">
              <a:buNone/>
            </a:pPr>
            <a:endParaRPr lang="en-US" sz="3200" b="1" dirty="0">
              <a:solidFill>
                <a:srgbClr val="0000FF"/>
              </a:solidFill>
            </a:endParaRPr>
          </a:p>
          <a:p>
            <a:pPr algn="l">
              <a:buNone/>
            </a:pPr>
            <a:r>
              <a:rPr lang="en-US" sz="3200" b="1" dirty="0">
                <a:solidFill>
                  <a:srgbClr val="0000FF"/>
                </a:solidFill>
              </a:rPr>
              <a:t>Best way to avoid errors – redundancy</a:t>
            </a:r>
          </a:p>
          <a:p>
            <a:pPr algn="l">
              <a:buNone/>
            </a:pPr>
            <a:endParaRPr lang="en-US" sz="3200" b="1" dirty="0">
              <a:solidFill>
                <a:srgbClr val="0000FF"/>
              </a:solidFill>
            </a:endParaRPr>
          </a:p>
          <a:p>
            <a:pPr algn="l">
              <a:buNone/>
            </a:pPr>
            <a:r>
              <a:rPr lang="en-US" sz="3200" b="1" dirty="0">
                <a:solidFill>
                  <a:srgbClr val="0000FF"/>
                </a:solidFill>
              </a:rPr>
              <a:t>But that reduces coding efficiency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F227FF4-55C5-E633-F6F5-EB1318DAA0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2"/>
    </mc:Choice>
    <mc:Fallback xmlns="">
      <p:transition spd="slow" advTm="46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FAB8-D39B-DE9E-EED0-2E93C144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AA967-FE02-3FD4-5D27-A461B24123EC}"/>
              </a:ext>
            </a:extLst>
          </p:cNvPr>
          <p:cNvSpPr txBox="1"/>
          <p:nvPr/>
        </p:nvSpPr>
        <p:spPr>
          <a:xfrm>
            <a:off x="1704859" y="0"/>
            <a:ext cx="4607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Redundancy for Majority Logic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52553-C61E-BAAB-06AD-9D9DA630B61A}"/>
              </a:ext>
            </a:extLst>
          </p:cNvPr>
          <p:cNvSpPr txBox="1"/>
          <p:nvPr/>
        </p:nvSpPr>
        <p:spPr>
          <a:xfrm>
            <a:off x="1808076" y="1295400"/>
            <a:ext cx="4523995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/>
              <a:t>Make some copies of output</a:t>
            </a:r>
          </a:p>
          <a:p>
            <a:pPr marL="342900" indent="-342900"/>
            <a:r>
              <a:rPr lang="en-US" dirty="0"/>
              <a:t>Take majority opinion</a:t>
            </a:r>
          </a:p>
          <a:p>
            <a:pPr marL="342900" indent="-342900"/>
            <a:r>
              <a:rPr lang="en-US" dirty="0"/>
              <a:t>Problem - more wires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028A88-76A8-26B7-370E-E0F579C4DCC0}"/>
              </a:ext>
            </a:extLst>
          </p:cNvPr>
          <p:cNvGrpSpPr/>
          <p:nvPr/>
        </p:nvGrpSpPr>
        <p:grpSpPr>
          <a:xfrm>
            <a:off x="1487099" y="3853241"/>
            <a:ext cx="1799640" cy="1409760"/>
            <a:chOff x="1487099" y="3853241"/>
            <a:chExt cx="1799640" cy="14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319A019-50ED-4498-CDC7-756ABD1DFFA1}"/>
                    </a:ext>
                  </a:extLst>
                </p14:cNvPr>
                <p14:cNvContentPartPr/>
                <p14:nvPr/>
              </p14:nvContentPartPr>
              <p14:xfrm>
                <a:off x="1859339" y="4526441"/>
                <a:ext cx="37080" cy="48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319A019-50ED-4498-CDC7-756ABD1DFFA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50699" y="4517801"/>
                  <a:ext cx="54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3211897-4D62-F207-6B41-9F510FAE458B}"/>
                    </a:ext>
                  </a:extLst>
                </p14:cNvPr>
                <p14:cNvContentPartPr/>
                <p14:nvPr/>
              </p14:nvContentPartPr>
              <p14:xfrm>
                <a:off x="1487099" y="4549121"/>
                <a:ext cx="90360" cy="204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3211897-4D62-F207-6B41-9F510FAE458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78099" y="4540481"/>
                  <a:ext cx="108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3D64A17-DC9C-C254-A977-764BED4EA3F1}"/>
                    </a:ext>
                  </a:extLst>
                </p14:cNvPr>
                <p14:cNvContentPartPr/>
                <p14:nvPr/>
              </p14:nvContentPartPr>
              <p14:xfrm>
                <a:off x="1880219" y="3991481"/>
                <a:ext cx="1181160" cy="594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3D64A17-DC9C-C254-A977-764BED4EA3F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71579" y="3982841"/>
                  <a:ext cx="119880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25AB65B-CAE9-7036-85A3-D54CCAE2B35B}"/>
                    </a:ext>
                  </a:extLst>
                </p14:cNvPr>
                <p14:cNvContentPartPr/>
                <p14:nvPr/>
              </p14:nvContentPartPr>
              <p14:xfrm>
                <a:off x="2146619" y="4555241"/>
                <a:ext cx="81432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25AB65B-CAE9-7036-85A3-D54CCAE2B3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37979" y="4546601"/>
                  <a:ext cx="83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24CEA5-3344-79B0-5CBE-F774B22D353C}"/>
                    </a:ext>
                  </a:extLst>
                </p14:cNvPr>
                <p14:cNvContentPartPr/>
                <p14:nvPr/>
              </p14:nvContentPartPr>
              <p14:xfrm>
                <a:off x="2184779" y="4608521"/>
                <a:ext cx="842040" cy="618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24CEA5-3344-79B0-5CBE-F774B22D353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75779" y="4599881"/>
                  <a:ext cx="85968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7CF53FF-C0F7-A48C-8366-91A6043A4978}"/>
                    </a:ext>
                  </a:extLst>
                </p14:cNvPr>
                <p14:cNvContentPartPr/>
                <p14:nvPr/>
              </p14:nvContentPartPr>
              <p14:xfrm>
                <a:off x="3161819" y="5061041"/>
                <a:ext cx="124920" cy="201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7CF53FF-C0F7-A48C-8366-91A6043A49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53179" y="5052041"/>
                  <a:ext cx="142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34B0C3E-007A-8801-1733-26B044D09391}"/>
                    </a:ext>
                  </a:extLst>
                </p14:cNvPr>
                <p14:cNvContentPartPr/>
                <p14:nvPr/>
              </p14:nvContentPartPr>
              <p14:xfrm>
                <a:off x="3054179" y="4497281"/>
                <a:ext cx="119520" cy="165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34B0C3E-007A-8801-1733-26B044D093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45179" y="4488281"/>
                  <a:ext cx="137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285DDFB-DB03-5DF8-32C3-8BF3DC41B0BC}"/>
                    </a:ext>
                  </a:extLst>
                </p14:cNvPr>
                <p14:cNvContentPartPr/>
                <p14:nvPr/>
              </p14:nvContentPartPr>
              <p14:xfrm>
                <a:off x="3137339" y="3853241"/>
                <a:ext cx="146160" cy="164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285DDFB-DB03-5DF8-32C3-8BF3DC41B0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28339" y="3844601"/>
                  <a:ext cx="16380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AFCDC32-CD67-35BA-2143-07529A7352E9}"/>
                  </a:ext>
                </a:extLst>
              </p14:cNvPr>
              <p14:cNvContentPartPr/>
              <p14:nvPr/>
            </p14:nvContentPartPr>
            <p14:xfrm>
              <a:off x="5707739" y="5427881"/>
              <a:ext cx="1066320" cy="284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AFCDC32-CD67-35BA-2143-07529A7352E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9099" y="5419241"/>
                <a:ext cx="1083960" cy="3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6707709-4E8D-D76F-1132-B3DFD0EE1C54}"/>
              </a:ext>
            </a:extLst>
          </p:cNvPr>
          <p:cNvGrpSpPr/>
          <p:nvPr/>
        </p:nvGrpSpPr>
        <p:grpSpPr>
          <a:xfrm>
            <a:off x="5287979" y="4125761"/>
            <a:ext cx="1502640" cy="1103400"/>
            <a:chOff x="5287979" y="4125761"/>
            <a:chExt cx="1502640" cy="11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8D48406-A023-A00D-7BC1-CCF2A63553A5}"/>
                    </a:ext>
                  </a:extLst>
                </p14:cNvPr>
                <p14:cNvContentPartPr/>
                <p14:nvPr/>
              </p14:nvContentPartPr>
              <p14:xfrm>
                <a:off x="5287979" y="4515281"/>
                <a:ext cx="111240" cy="151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8D48406-A023-A00D-7BC1-CCF2A63553A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79339" y="4506281"/>
                  <a:ext cx="128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6901047-F2EC-DC34-38A0-F4EC56DB4FD7}"/>
                    </a:ext>
                  </a:extLst>
                </p14:cNvPr>
                <p14:cNvContentPartPr/>
                <p14:nvPr/>
              </p14:nvContentPartPr>
              <p14:xfrm>
                <a:off x="5553659" y="4605281"/>
                <a:ext cx="907920" cy="46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901047-F2EC-DC34-38A0-F4EC56DB4FD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44659" y="4596281"/>
                  <a:ext cx="925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F6B5DC-8CEB-FC35-4A1C-80D43C6D849D}"/>
                    </a:ext>
                  </a:extLst>
                </p14:cNvPr>
                <p14:cNvContentPartPr/>
                <p14:nvPr/>
              </p14:nvContentPartPr>
              <p14:xfrm>
                <a:off x="6702059" y="4573241"/>
                <a:ext cx="360" cy="2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F6B5DC-8CEB-FC35-4A1C-80D43C6D84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93059" y="4564601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85B2E4A-3A96-FAEF-4B0E-C78F018A52DB}"/>
                    </a:ext>
                  </a:extLst>
                </p14:cNvPr>
                <p14:cNvContentPartPr/>
                <p14:nvPr/>
              </p14:nvContentPartPr>
              <p14:xfrm>
                <a:off x="6639779" y="4549841"/>
                <a:ext cx="150840" cy="140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85B2E4A-3A96-FAEF-4B0E-C78F018A52D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31139" y="4540841"/>
                  <a:ext cx="168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0E2F71D-0579-9E62-C2C3-4ED6A3C5A20D}"/>
                    </a:ext>
                  </a:extLst>
                </p14:cNvPr>
                <p14:cNvContentPartPr/>
                <p14:nvPr/>
              </p14:nvContentPartPr>
              <p14:xfrm>
                <a:off x="5814299" y="4125761"/>
                <a:ext cx="439920" cy="478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0E2F71D-0579-9E62-C2C3-4ED6A3C5A20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05299" y="4116761"/>
                  <a:ext cx="45756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A94B381-AB62-4517-07B0-33754FFFFA13}"/>
                    </a:ext>
                  </a:extLst>
                </p14:cNvPr>
                <p14:cNvContentPartPr/>
                <p14:nvPr/>
              </p14:nvContentPartPr>
              <p14:xfrm>
                <a:off x="5806379" y="4594841"/>
                <a:ext cx="611640" cy="513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A94B381-AB62-4517-07B0-33754FFFFA1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97379" y="4586201"/>
                  <a:ext cx="62928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B5F7332-428D-1E2D-D0A1-745DF1C4705F}"/>
                    </a:ext>
                  </a:extLst>
                </p14:cNvPr>
                <p14:cNvContentPartPr/>
                <p14:nvPr/>
              </p14:nvContentPartPr>
              <p14:xfrm>
                <a:off x="6432779" y="5016041"/>
                <a:ext cx="57240" cy="73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B5F7332-428D-1E2D-D0A1-745DF1C4705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24139" y="5007401"/>
                  <a:ext cx="74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60A045A-7F95-8D73-8152-4A8742D35EEF}"/>
                    </a:ext>
                  </a:extLst>
                </p14:cNvPr>
                <p14:cNvContentPartPr/>
                <p14:nvPr/>
              </p14:nvContentPartPr>
              <p14:xfrm>
                <a:off x="6432779" y="5018561"/>
                <a:ext cx="171000" cy="210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60A045A-7F95-8D73-8152-4A8742D35EE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24139" y="5009561"/>
                  <a:ext cx="18864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6289B8-2A10-C740-C506-A5D1F8336558}"/>
              </a:ext>
            </a:extLst>
          </p:cNvPr>
          <p:cNvGrpSpPr/>
          <p:nvPr/>
        </p:nvGrpSpPr>
        <p:grpSpPr>
          <a:xfrm>
            <a:off x="6414419" y="3756761"/>
            <a:ext cx="513720" cy="489240"/>
            <a:chOff x="6414419" y="3756761"/>
            <a:chExt cx="51372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289054-9384-5DA9-B27A-9CA3BF59806C}"/>
                    </a:ext>
                  </a:extLst>
                </p14:cNvPr>
                <p14:cNvContentPartPr/>
                <p14:nvPr/>
              </p14:nvContentPartPr>
              <p14:xfrm>
                <a:off x="6623939" y="3985721"/>
                <a:ext cx="360" cy="260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289054-9384-5DA9-B27A-9CA3BF59806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05939" y="3968081"/>
                  <a:ext cx="360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95CEA42-8559-7A23-D2F2-2F87A3F50F6C}"/>
                    </a:ext>
                  </a:extLst>
                </p14:cNvPr>
                <p14:cNvContentPartPr/>
                <p14:nvPr/>
              </p14:nvContentPartPr>
              <p14:xfrm>
                <a:off x="6414419" y="3831281"/>
                <a:ext cx="17640" cy="55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95CEA42-8559-7A23-D2F2-2F87A3F50F6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96419" y="3813281"/>
                  <a:ext cx="53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1D37DB7-1C89-3B56-72A0-B2155CA2684B}"/>
                    </a:ext>
                  </a:extLst>
                </p14:cNvPr>
                <p14:cNvContentPartPr/>
                <p14:nvPr/>
              </p14:nvContentPartPr>
              <p14:xfrm>
                <a:off x="6459419" y="3789881"/>
                <a:ext cx="29880" cy="122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1D37DB7-1C89-3B56-72A0-B2155CA2684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41779" y="3771881"/>
                  <a:ext cx="65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84FE719-B320-4739-2381-4BE08572243C}"/>
                    </a:ext>
                  </a:extLst>
                </p14:cNvPr>
                <p14:cNvContentPartPr/>
                <p14:nvPr/>
              </p14:nvContentPartPr>
              <p14:xfrm>
                <a:off x="6795659" y="3756761"/>
                <a:ext cx="60120" cy="114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84FE719-B320-4739-2381-4BE0857224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77659" y="3739121"/>
                  <a:ext cx="95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1E5E6EC-6B4E-B63D-2438-ACEDB811B804}"/>
                    </a:ext>
                  </a:extLst>
                </p14:cNvPr>
                <p14:cNvContentPartPr/>
                <p14:nvPr/>
              </p14:nvContentPartPr>
              <p14:xfrm>
                <a:off x="6888179" y="3807881"/>
                <a:ext cx="39960" cy="93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1E5E6EC-6B4E-B63D-2438-ACEDB811B80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70179" y="3789881"/>
                  <a:ext cx="75600" cy="129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1" name="Audio 30">
            <a:hlinkClick r:id="" action="ppaction://media"/>
            <a:extLst>
              <a:ext uri="{FF2B5EF4-FFF2-40B4-BE49-F238E27FC236}">
                <a16:creationId xmlns:a16="http://schemas.microsoft.com/office/drawing/2014/main" id="{F3BD357B-5523-7CBB-74FB-BD5516CAC2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53"/>
    </mc:Choice>
    <mc:Fallback xmlns="">
      <p:transition spd="slow" advTm="83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FAB8-D39B-DE9E-EED0-2E93C144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AA967-FE02-3FD4-5D27-A461B24123EC}"/>
              </a:ext>
            </a:extLst>
          </p:cNvPr>
          <p:cNvSpPr txBox="1"/>
          <p:nvPr/>
        </p:nvSpPr>
        <p:spPr>
          <a:xfrm>
            <a:off x="1767384" y="0"/>
            <a:ext cx="448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Biology can afford more wires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3CA3DE-C7AC-8807-FA1B-E80A021FA005}"/>
              </a:ext>
            </a:extLst>
          </p:cNvPr>
          <p:cNvSpPr txBox="1"/>
          <p:nvPr/>
        </p:nvSpPr>
        <p:spPr>
          <a:xfrm>
            <a:off x="1963966" y="633940"/>
            <a:ext cx="4273927" cy="122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/>
            <a:r>
              <a:rPr lang="en-US" sz="1600" dirty="0"/>
              <a:t>Ions do not tunnel, so can pack wires</a:t>
            </a:r>
          </a:p>
          <a:p>
            <a:pPr marL="285750" indent="-285750" algn="l"/>
            <a:r>
              <a:rPr lang="en-US" sz="1600" dirty="0"/>
              <a:t>Also, bio-signals slow and crude </a:t>
            </a:r>
          </a:p>
          <a:p>
            <a:pPr marL="285750" indent="-285750" algn="l"/>
            <a:endParaRPr lang="en-US" sz="1600" dirty="0"/>
          </a:p>
          <a:p>
            <a:pPr algn="l">
              <a:buNone/>
            </a:pPr>
            <a:r>
              <a:rPr lang="en-US" sz="1600" dirty="0"/>
              <a:t>(FO in VLSI ~ 4; at bio-synapses ~ 10,000)</a:t>
            </a:r>
          </a:p>
        </p:txBody>
      </p:sp>
      <p:pic>
        <p:nvPicPr>
          <p:cNvPr id="5122" name="Picture 2" descr="Log Normal Distribution - What's It, Formula, Example, Graph">
            <a:extLst>
              <a:ext uri="{FF2B5EF4-FFF2-40B4-BE49-F238E27FC236}">
                <a16:creationId xmlns:a16="http://schemas.microsoft.com/office/drawing/2014/main" id="{A966B848-C385-63E1-9AB3-4088BDB25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280" y="3429000"/>
            <a:ext cx="4387776" cy="27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7D180A9-4A5A-AEC9-C2CF-DA6BF1F4F4A4}"/>
              </a:ext>
            </a:extLst>
          </p:cNvPr>
          <p:cNvSpPr txBox="1"/>
          <p:nvPr/>
        </p:nvSpPr>
        <p:spPr>
          <a:xfrm>
            <a:off x="2590800" y="2362200"/>
            <a:ext cx="2175596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>
                <a:highlight>
                  <a:srgbClr val="FFFF00"/>
                </a:highlight>
              </a:rPr>
              <a:t>Log-normal</a:t>
            </a:r>
          </a:p>
          <a:p>
            <a:pPr>
              <a:buNone/>
            </a:pPr>
            <a:r>
              <a:rPr lang="en-US" sz="1600" dirty="0">
                <a:highlight>
                  <a:srgbClr val="FFFF00"/>
                </a:highlight>
              </a:rPr>
              <a:t>Exponent is Gaussian</a:t>
            </a:r>
          </a:p>
        </p:txBody>
      </p:sp>
      <p:pic>
        <p:nvPicPr>
          <p:cNvPr id="46" name="Audio 45">
            <a:hlinkClick r:id="" action="ppaction://media"/>
            <a:extLst>
              <a:ext uri="{FF2B5EF4-FFF2-40B4-BE49-F238E27FC236}">
                <a16:creationId xmlns:a16="http://schemas.microsoft.com/office/drawing/2014/main" id="{E0A45DCD-6893-4FE7-EAAF-446D583C7F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94"/>
    </mc:Choice>
    <mc:Fallback xmlns="">
      <p:transition spd="slow" advTm="77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FAB8-D39B-DE9E-EED0-2E93C144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534E043-5E77-6EF5-F099-EF2F8FB0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7718"/>
            <a:ext cx="350264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13266985-5FEA-4D5E-B7AE-7DE9DBA89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5731"/>
            <a:ext cx="4343400" cy="561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EAA967-FE02-3FD4-5D27-A461B24123EC}"/>
              </a:ext>
            </a:extLst>
          </p:cNvPr>
          <p:cNvSpPr txBox="1"/>
          <p:nvPr/>
        </p:nvSpPr>
        <p:spPr>
          <a:xfrm>
            <a:off x="1143000" y="0"/>
            <a:ext cx="5731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Data presented as 3 nucleotide codons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EB7E1EC-BE03-2B4E-198E-363B89ED7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29"/>
    </mc:Choice>
    <mc:Fallback xmlns="">
      <p:transition spd="slow" advTm="80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FAB8-D39B-DE9E-EED0-2E93C144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6E52F-2523-C064-72F0-49F4110526D5}"/>
              </a:ext>
            </a:extLst>
          </p:cNvPr>
          <p:cNvSpPr txBox="1"/>
          <p:nvPr/>
        </p:nvSpPr>
        <p:spPr>
          <a:xfrm>
            <a:off x="2819400" y="2307200"/>
            <a:ext cx="5612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Pro – Glu – Glu… (</a:t>
            </a:r>
            <a:r>
              <a:rPr lang="en-US" b="1" dirty="0" err="1">
                <a:solidFill>
                  <a:srgbClr val="0000FF"/>
                </a:solidFill>
              </a:rPr>
              <a:t>hemoglobine</a:t>
            </a:r>
            <a:r>
              <a:rPr lang="en-US" b="1" dirty="0">
                <a:solidFill>
                  <a:srgbClr val="0000FF"/>
                </a:solidFill>
              </a:rPr>
              <a:t> protein)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92AE85-1544-9240-2746-BF6F09E947D6}"/>
              </a:ext>
            </a:extLst>
          </p:cNvPr>
          <p:cNvSpPr txBox="1"/>
          <p:nvPr/>
        </p:nvSpPr>
        <p:spPr>
          <a:xfrm>
            <a:off x="2858672" y="1066828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GGA-CTC-CTC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84642-B947-A81B-A78C-F8AB949C6A95}"/>
              </a:ext>
            </a:extLst>
          </p:cNvPr>
          <p:cNvSpPr txBox="1"/>
          <p:nvPr/>
        </p:nvSpPr>
        <p:spPr>
          <a:xfrm>
            <a:off x="2819400" y="1676428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CCU-GAG-GAG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A48B3-A215-C368-11EB-9241A0DD3633}"/>
              </a:ext>
            </a:extLst>
          </p:cNvPr>
          <p:cNvSpPr txBox="1"/>
          <p:nvPr/>
        </p:nvSpPr>
        <p:spPr>
          <a:xfrm>
            <a:off x="878006" y="108296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>
                <a:highlight>
                  <a:srgbClr val="FFFF00"/>
                </a:highlight>
              </a:rPr>
              <a:t>DNA Template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EFB0D-3070-584A-CDFA-F554F31F6E84}"/>
              </a:ext>
            </a:extLst>
          </p:cNvPr>
          <p:cNvSpPr txBox="1"/>
          <p:nvPr/>
        </p:nvSpPr>
        <p:spPr>
          <a:xfrm>
            <a:off x="1732850" y="176876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highlight>
                  <a:srgbClr val="FFFF00"/>
                </a:highlight>
              </a:rPr>
              <a:t>m-RNA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77198D-8BE5-C2A9-7069-732B7CB728F2}"/>
              </a:ext>
            </a:extLst>
          </p:cNvPr>
          <p:cNvGrpSpPr/>
          <p:nvPr/>
        </p:nvGrpSpPr>
        <p:grpSpPr>
          <a:xfrm>
            <a:off x="3733800" y="1676428"/>
            <a:ext cx="410690" cy="461665"/>
            <a:chOff x="3657600" y="1731428"/>
            <a:chExt cx="41069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0053E3-062F-2460-FA73-83BD2CE55EE7}"/>
                </a:ext>
              </a:extLst>
            </p:cNvPr>
            <p:cNvSpPr/>
            <p:nvPr/>
          </p:nvSpPr>
          <p:spPr>
            <a:xfrm>
              <a:off x="3733800" y="1752600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8AD018-0A93-4C24-0C9D-0D5D39E5C951}"/>
                </a:ext>
              </a:extLst>
            </p:cNvPr>
            <p:cNvSpPr txBox="1"/>
            <p:nvPr/>
          </p:nvSpPr>
          <p:spPr>
            <a:xfrm>
              <a:off x="3657600" y="1731428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A0A3CD-B0A4-8116-BA5F-96452BD6650A}"/>
              </a:ext>
            </a:extLst>
          </p:cNvPr>
          <p:cNvGrpSpPr/>
          <p:nvPr/>
        </p:nvGrpSpPr>
        <p:grpSpPr>
          <a:xfrm>
            <a:off x="3625597" y="2304994"/>
            <a:ext cx="627095" cy="466075"/>
            <a:chOff x="3686951" y="1655857"/>
            <a:chExt cx="627095" cy="4660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DBE607-AD43-7388-8316-67FB9AED2614}"/>
                </a:ext>
              </a:extLst>
            </p:cNvPr>
            <p:cNvSpPr/>
            <p:nvPr/>
          </p:nvSpPr>
          <p:spPr>
            <a:xfrm>
              <a:off x="3733799" y="1752600"/>
              <a:ext cx="533401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88B00D-383E-E6FF-B1B4-824AC0B23BFE}"/>
                </a:ext>
              </a:extLst>
            </p:cNvPr>
            <p:cNvSpPr txBox="1"/>
            <p:nvPr/>
          </p:nvSpPr>
          <p:spPr>
            <a:xfrm>
              <a:off x="3686951" y="1655857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Val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138EB09-F998-08E5-A7A4-E0C3EC64146B}"/>
              </a:ext>
            </a:extLst>
          </p:cNvPr>
          <p:cNvSpPr txBox="1"/>
          <p:nvPr/>
        </p:nvSpPr>
        <p:spPr>
          <a:xfrm>
            <a:off x="579852" y="3029101"/>
            <a:ext cx="8236550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800" dirty="0"/>
              <a:t>Glutamic acid is hydrophilic, Valine is hydrophobic</a:t>
            </a:r>
          </a:p>
          <a:p>
            <a:pPr algn="l">
              <a:buNone/>
            </a:pPr>
            <a:r>
              <a:rPr lang="en-US" sz="1800" dirty="0"/>
              <a:t>The change in the 6</a:t>
            </a:r>
            <a:r>
              <a:rPr lang="en-US" sz="1800" baseline="30000" dirty="0"/>
              <a:t>th</a:t>
            </a:r>
            <a:r>
              <a:rPr lang="en-US" sz="1800" dirty="0"/>
              <a:t> position of </a:t>
            </a:r>
            <a:r>
              <a:rPr lang="en-US" sz="1800" dirty="0">
                <a:latin typeface="Symbol" pitchFamily="2" charset="2"/>
              </a:rPr>
              <a:t>b</a:t>
            </a:r>
            <a:r>
              <a:rPr lang="en-US" sz="1800" dirty="0"/>
              <a:t>-globin changes conformation of protein </a:t>
            </a:r>
          </a:p>
          <a:p>
            <a:pPr algn="l">
              <a:buNone/>
            </a:pPr>
            <a:r>
              <a:rPr lang="en-US" sz="1800" dirty="0"/>
              <a:t>enough to cause sickle cell anemia</a:t>
            </a:r>
          </a:p>
        </p:txBody>
      </p:sp>
      <p:pic>
        <p:nvPicPr>
          <p:cNvPr id="2050" name="Picture 2" descr="Sickle cell disease: Overview">
            <a:extLst>
              <a:ext uri="{FF2B5EF4-FFF2-40B4-BE49-F238E27FC236}">
                <a16:creationId xmlns:a16="http://schemas.microsoft.com/office/drawing/2014/main" id="{DF86EFFB-8513-63C0-00B9-85888E4F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63" y="4063230"/>
            <a:ext cx="2760561" cy="196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40081A-C7CE-C1BB-6012-9C6D546209F9}"/>
              </a:ext>
            </a:extLst>
          </p:cNvPr>
          <p:cNvSpPr txBox="1"/>
          <p:nvPr/>
        </p:nvSpPr>
        <p:spPr>
          <a:xfrm>
            <a:off x="1707565" y="-24138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3200" b="1" dirty="0">
                <a:solidFill>
                  <a:srgbClr val="0000FF"/>
                </a:solidFill>
              </a:rPr>
              <a:t>Point mutations can be serious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574110-04E9-AD6E-BF28-321C81319E72}"/>
              </a:ext>
            </a:extLst>
          </p:cNvPr>
          <p:cNvSpPr txBox="1"/>
          <p:nvPr/>
        </p:nvSpPr>
        <p:spPr>
          <a:xfrm>
            <a:off x="635840" y="6352143"/>
            <a:ext cx="7872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/>
              <a:t>Alterations happened primarily in Africa to protect against malaria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3F65268-CD81-5A75-6EE5-D4F1FD353B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00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957"/>
    </mc:Choice>
    <mc:Fallback xmlns="">
      <p:transition spd="slow" advTm="143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FAB8-D39B-DE9E-EED0-2E93C144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6E52F-2523-C064-72F0-49F4110526D5}"/>
              </a:ext>
            </a:extLst>
          </p:cNvPr>
          <p:cNvSpPr txBox="1"/>
          <p:nvPr/>
        </p:nvSpPr>
        <p:spPr>
          <a:xfrm>
            <a:off x="1825893" y="3224628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… – Lys –…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84642-B947-A81B-A78C-F8AB949C6A95}"/>
              </a:ext>
            </a:extLst>
          </p:cNvPr>
          <p:cNvSpPr txBox="1"/>
          <p:nvPr/>
        </p:nvSpPr>
        <p:spPr>
          <a:xfrm>
            <a:off x="1832124" y="2462628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...-AAG-…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EFB0D-3070-584A-CDFA-F554F31F6E84}"/>
              </a:ext>
            </a:extLst>
          </p:cNvPr>
          <p:cNvSpPr txBox="1"/>
          <p:nvPr/>
        </p:nvSpPr>
        <p:spPr>
          <a:xfrm>
            <a:off x="384324" y="255496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highlight>
                  <a:srgbClr val="FFFF00"/>
                </a:highlight>
              </a:rPr>
              <a:t>m-RNA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77198D-8BE5-C2A9-7069-732B7CB728F2}"/>
              </a:ext>
            </a:extLst>
          </p:cNvPr>
          <p:cNvGrpSpPr/>
          <p:nvPr/>
        </p:nvGrpSpPr>
        <p:grpSpPr>
          <a:xfrm>
            <a:off x="2409875" y="2467167"/>
            <a:ext cx="394660" cy="461665"/>
            <a:chOff x="3665615" y="1731428"/>
            <a:chExt cx="3946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0053E3-062F-2460-FA73-83BD2CE55EE7}"/>
                </a:ext>
              </a:extLst>
            </p:cNvPr>
            <p:cNvSpPr/>
            <p:nvPr/>
          </p:nvSpPr>
          <p:spPr>
            <a:xfrm>
              <a:off x="3733800" y="1752600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8AD018-0A93-4C24-0C9D-0D5D39E5C951}"/>
                </a:ext>
              </a:extLst>
            </p:cNvPr>
            <p:cNvSpPr txBox="1"/>
            <p:nvPr/>
          </p:nvSpPr>
          <p:spPr>
            <a:xfrm>
              <a:off x="3665615" y="1731428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A0A3CD-B0A4-8116-BA5F-96452BD6650A}"/>
              </a:ext>
            </a:extLst>
          </p:cNvPr>
          <p:cNvGrpSpPr/>
          <p:nvPr/>
        </p:nvGrpSpPr>
        <p:grpSpPr>
          <a:xfrm>
            <a:off x="2237703" y="3250298"/>
            <a:ext cx="917231" cy="461665"/>
            <a:chOff x="3597823" y="1685937"/>
            <a:chExt cx="917231" cy="4616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DBE607-AD43-7388-8316-67FB9AED2614}"/>
                </a:ext>
              </a:extLst>
            </p:cNvPr>
            <p:cNvSpPr/>
            <p:nvPr/>
          </p:nvSpPr>
          <p:spPr>
            <a:xfrm>
              <a:off x="3597823" y="1752600"/>
              <a:ext cx="917231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88B00D-383E-E6FF-B1B4-824AC0B23BFE}"/>
                </a:ext>
              </a:extLst>
            </p:cNvPr>
            <p:cNvSpPr txBox="1"/>
            <p:nvPr/>
          </p:nvSpPr>
          <p:spPr>
            <a:xfrm>
              <a:off x="3677256" y="1685937"/>
              <a:ext cx="721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Arg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140081A-C7CE-C1BB-6012-9C6D546209F9}"/>
              </a:ext>
            </a:extLst>
          </p:cNvPr>
          <p:cNvSpPr txBox="1"/>
          <p:nvPr/>
        </p:nvSpPr>
        <p:spPr>
          <a:xfrm>
            <a:off x="1707565" y="-24138"/>
            <a:ext cx="3927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3200" b="1" dirty="0">
                <a:solidFill>
                  <a:srgbClr val="0000FF"/>
                </a:solidFill>
              </a:rPr>
              <a:t>Missense mutations</a:t>
            </a:r>
          </a:p>
        </p:txBody>
      </p:sp>
      <p:pic>
        <p:nvPicPr>
          <p:cNvPr id="20" name="Picture 2" descr="A circular diagram is separated into three rings, broken down into sections labeled with the letters: G, U, A, and C. Each represents a nucleotide found in RNA.">
            <a:extLst>
              <a:ext uri="{FF2B5EF4-FFF2-40B4-BE49-F238E27FC236}">
                <a16:creationId xmlns:a16="http://schemas.microsoft.com/office/drawing/2014/main" id="{8560329D-019C-D9F6-1050-FBB223D5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11" y="256057"/>
            <a:ext cx="503211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08DB291-3993-914A-4004-F300A2EBE976}"/>
              </a:ext>
            </a:extLst>
          </p:cNvPr>
          <p:cNvSpPr txBox="1"/>
          <p:nvPr/>
        </p:nvSpPr>
        <p:spPr>
          <a:xfrm>
            <a:off x="304800" y="5322074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/>
              <a:t>Replacement makes protein nonfunctional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1C054-5B68-1E5E-3D6E-5334E93AC6E3}"/>
              </a:ext>
            </a:extLst>
          </p:cNvPr>
          <p:cNvSpPr txBox="1"/>
          <p:nvPr/>
        </p:nvSpPr>
        <p:spPr>
          <a:xfrm>
            <a:off x="517217" y="155240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highlight>
                  <a:srgbClr val="FFFF00"/>
                </a:highlight>
              </a:rPr>
              <a:t>DNA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F1638F-1F06-BE96-3739-A758A6592D1E}"/>
              </a:ext>
            </a:extLst>
          </p:cNvPr>
          <p:cNvSpPr txBox="1"/>
          <p:nvPr/>
        </p:nvSpPr>
        <p:spPr>
          <a:xfrm>
            <a:off x="1671260" y="1245048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5’...-AAG-…3’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43987B-CCA5-C1BF-6B66-E1A132EE0380}"/>
              </a:ext>
            </a:extLst>
          </p:cNvPr>
          <p:cNvGrpSpPr/>
          <p:nvPr/>
        </p:nvGrpSpPr>
        <p:grpSpPr>
          <a:xfrm>
            <a:off x="2484301" y="1253632"/>
            <a:ext cx="394660" cy="461665"/>
            <a:chOff x="2040521" y="804080"/>
            <a:chExt cx="39466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7EC1F6-39A0-ED01-FF33-1CF62B3876D4}"/>
                </a:ext>
              </a:extLst>
            </p:cNvPr>
            <p:cNvSpPr/>
            <p:nvPr/>
          </p:nvSpPr>
          <p:spPr>
            <a:xfrm>
              <a:off x="2140170" y="858277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7074EC-3CD9-E8E6-4661-9A6A76E2C220}"/>
                </a:ext>
              </a:extLst>
            </p:cNvPr>
            <p:cNvSpPr txBox="1"/>
            <p:nvPr/>
          </p:nvSpPr>
          <p:spPr>
            <a:xfrm>
              <a:off x="2040521" y="804080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G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F4C97DF-2EB4-1EB0-F73F-B7D10AC74D44}"/>
              </a:ext>
            </a:extLst>
          </p:cNvPr>
          <p:cNvSpPr txBox="1"/>
          <p:nvPr/>
        </p:nvSpPr>
        <p:spPr>
          <a:xfrm>
            <a:off x="1691165" y="1616887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3’...-TTC-…5’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868867-60D2-8B4D-8536-2EFFD956AC11}"/>
              </a:ext>
            </a:extLst>
          </p:cNvPr>
          <p:cNvGrpSpPr/>
          <p:nvPr/>
        </p:nvGrpSpPr>
        <p:grpSpPr>
          <a:xfrm>
            <a:off x="2484380" y="1587253"/>
            <a:ext cx="370614" cy="461665"/>
            <a:chOff x="2052544" y="804080"/>
            <a:chExt cx="370614" cy="46166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6F9B0B7-21C3-887F-7D64-AA7E99F5F7E5}"/>
                </a:ext>
              </a:extLst>
            </p:cNvPr>
            <p:cNvSpPr/>
            <p:nvPr/>
          </p:nvSpPr>
          <p:spPr>
            <a:xfrm>
              <a:off x="2140170" y="858277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28EC7B-AA5E-017A-16D4-940EF4D9765A}"/>
                </a:ext>
              </a:extLst>
            </p:cNvPr>
            <p:cNvSpPr txBox="1"/>
            <p:nvPr/>
          </p:nvSpPr>
          <p:spPr>
            <a:xfrm>
              <a:off x="2052544" y="804080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1915DAF1-B1FA-45D4-81C8-70F481949326}"/>
              </a:ext>
            </a:extLst>
          </p:cNvPr>
          <p:cNvSpPr/>
          <p:nvPr/>
        </p:nvSpPr>
        <p:spPr>
          <a:xfrm rot="3798809">
            <a:off x="5126721" y="2102026"/>
            <a:ext cx="286326" cy="2366102"/>
          </a:xfrm>
          <a:prstGeom prst="ellipse">
            <a:avLst/>
          </a:prstGeom>
          <a:solidFill>
            <a:srgbClr val="0000FF">
              <a:alpha val="37000"/>
            </a:srgbClr>
          </a:solidFill>
          <a:ln w="31750" cmpd="sng">
            <a:solidFill>
              <a:schemeClr val="bg1">
                <a:alpha val="62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BA4F269B-BD76-7777-8C8B-90D29B983F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6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76"/>
    </mc:Choice>
    <mc:Fallback xmlns="">
      <p:transition spd="slow" advTm="84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1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FAB8-D39B-DE9E-EED0-2E93C144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6E52F-2523-C064-72F0-49F4110526D5}"/>
              </a:ext>
            </a:extLst>
          </p:cNvPr>
          <p:cNvSpPr txBox="1"/>
          <p:nvPr/>
        </p:nvSpPr>
        <p:spPr>
          <a:xfrm>
            <a:off x="1825893" y="3224628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… – Lys –…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84642-B947-A81B-A78C-F8AB949C6A95}"/>
              </a:ext>
            </a:extLst>
          </p:cNvPr>
          <p:cNvSpPr txBox="1"/>
          <p:nvPr/>
        </p:nvSpPr>
        <p:spPr>
          <a:xfrm>
            <a:off x="1832124" y="2462628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...-AAG-…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EFB0D-3070-584A-CDFA-F554F31F6E84}"/>
              </a:ext>
            </a:extLst>
          </p:cNvPr>
          <p:cNvSpPr txBox="1"/>
          <p:nvPr/>
        </p:nvSpPr>
        <p:spPr>
          <a:xfrm>
            <a:off x="384324" y="255496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highlight>
                  <a:srgbClr val="FFFF00"/>
                </a:highlight>
              </a:rPr>
              <a:t>m-RNA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77198D-8BE5-C2A9-7069-732B7CB728F2}"/>
              </a:ext>
            </a:extLst>
          </p:cNvPr>
          <p:cNvGrpSpPr/>
          <p:nvPr/>
        </p:nvGrpSpPr>
        <p:grpSpPr>
          <a:xfrm>
            <a:off x="2409875" y="2467167"/>
            <a:ext cx="394660" cy="461665"/>
            <a:chOff x="3665615" y="1731428"/>
            <a:chExt cx="3946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0053E3-062F-2460-FA73-83BD2CE55EE7}"/>
                </a:ext>
              </a:extLst>
            </p:cNvPr>
            <p:cNvSpPr/>
            <p:nvPr/>
          </p:nvSpPr>
          <p:spPr>
            <a:xfrm>
              <a:off x="3733800" y="1752600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8AD018-0A93-4C24-0C9D-0D5D39E5C951}"/>
                </a:ext>
              </a:extLst>
            </p:cNvPr>
            <p:cNvSpPr txBox="1"/>
            <p:nvPr/>
          </p:nvSpPr>
          <p:spPr>
            <a:xfrm>
              <a:off x="3665615" y="1731428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A0A3CD-B0A4-8116-BA5F-96452BD6650A}"/>
              </a:ext>
            </a:extLst>
          </p:cNvPr>
          <p:cNvGrpSpPr/>
          <p:nvPr/>
        </p:nvGrpSpPr>
        <p:grpSpPr>
          <a:xfrm>
            <a:off x="2237703" y="3250298"/>
            <a:ext cx="917231" cy="461665"/>
            <a:chOff x="3597823" y="1685937"/>
            <a:chExt cx="917231" cy="4616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DBE607-AD43-7388-8316-67FB9AED2614}"/>
                </a:ext>
              </a:extLst>
            </p:cNvPr>
            <p:cNvSpPr/>
            <p:nvPr/>
          </p:nvSpPr>
          <p:spPr>
            <a:xfrm>
              <a:off x="3597823" y="1752600"/>
              <a:ext cx="917231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88B00D-383E-E6FF-B1B4-824AC0B23BFE}"/>
                </a:ext>
              </a:extLst>
            </p:cNvPr>
            <p:cNvSpPr txBox="1"/>
            <p:nvPr/>
          </p:nvSpPr>
          <p:spPr>
            <a:xfrm>
              <a:off x="3677256" y="1685937"/>
              <a:ext cx="721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Arg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140081A-C7CE-C1BB-6012-9C6D546209F9}"/>
              </a:ext>
            </a:extLst>
          </p:cNvPr>
          <p:cNvSpPr txBox="1"/>
          <p:nvPr/>
        </p:nvSpPr>
        <p:spPr>
          <a:xfrm>
            <a:off x="1707565" y="-24138"/>
            <a:ext cx="3927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3200" b="1" dirty="0">
                <a:solidFill>
                  <a:srgbClr val="0000FF"/>
                </a:solidFill>
              </a:rPr>
              <a:t>Missense mutations</a:t>
            </a:r>
          </a:p>
        </p:txBody>
      </p:sp>
      <p:pic>
        <p:nvPicPr>
          <p:cNvPr id="20" name="Picture 2" descr="A circular diagram is separated into three rings, broken down into sections labeled with the letters: G, U, A, and C. Each represents a nucleotide found in RNA.">
            <a:extLst>
              <a:ext uri="{FF2B5EF4-FFF2-40B4-BE49-F238E27FC236}">
                <a16:creationId xmlns:a16="http://schemas.microsoft.com/office/drawing/2014/main" id="{8560329D-019C-D9F6-1050-FBB223D5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11" y="256057"/>
            <a:ext cx="503211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08DB291-3993-914A-4004-F300A2EBE976}"/>
              </a:ext>
            </a:extLst>
          </p:cNvPr>
          <p:cNvSpPr txBox="1"/>
          <p:nvPr/>
        </p:nvSpPr>
        <p:spPr>
          <a:xfrm>
            <a:off x="304800" y="5322074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/>
              <a:t>Replacement makes protein nonfunctional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D4FD165-3608-D8B4-4E7B-A201B1468F90}"/>
              </a:ext>
            </a:extLst>
          </p:cNvPr>
          <p:cNvSpPr/>
          <p:nvPr/>
        </p:nvSpPr>
        <p:spPr>
          <a:xfrm rot="5213862">
            <a:off x="5010071" y="1636461"/>
            <a:ext cx="286326" cy="2366102"/>
          </a:xfrm>
          <a:prstGeom prst="ellipse">
            <a:avLst/>
          </a:prstGeom>
          <a:solidFill>
            <a:srgbClr val="0000FF">
              <a:alpha val="37000"/>
            </a:srgbClr>
          </a:solidFill>
          <a:ln w="31750" cmpd="sng">
            <a:solidFill>
              <a:schemeClr val="bg1">
                <a:alpha val="62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1C054-5B68-1E5E-3D6E-5334E93AC6E3}"/>
              </a:ext>
            </a:extLst>
          </p:cNvPr>
          <p:cNvSpPr txBox="1"/>
          <p:nvPr/>
        </p:nvSpPr>
        <p:spPr>
          <a:xfrm>
            <a:off x="517217" y="155240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highlight>
                  <a:srgbClr val="FFFF00"/>
                </a:highlight>
              </a:rPr>
              <a:t>DNA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F1638F-1F06-BE96-3739-A758A6592D1E}"/>
              </a:ext>
            </a:extLst>
          </p:cNvPr>
          <p:cNvSpPr txBox="1"/>
          <p:nvPr/>
        </p:nvSpPr>
        <p:spPr>
          <a:xfrm>
            <a:off x="1671260" y="1245048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5’...-AAG-…3’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43987B-CCA5-C1BF-6B66-E1A132EE0380}"/>
              </a:ext>
            </a:extLst>
          </p:cNvPr>
          <p:cNvGrpSpPr/>
          <p:nvPr/>
        </p:nvGrpSpPr>
        <p:grpSpPr>
          <a:xfrm>
            <a:off x="2484301" y="1253632"/>
            <a:ext cx="394660" cy="461665"/>
            <a:chOff x="2040521" y="804080"/>
            <a:chExt cx="39466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7EC1F6-39A0-ED01-FF33-1CF62B3876D4}"/>
                </a:ext>
              </a:extLst>
            </p:cNvPr>
            <p:cNvSpPr/>
            <p:nvPr/>
          </p:nvSpPr>
          <p:spPr>
            <a:xfrm>
              <a:off x="2140170" y="858277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7074EC-3CD9-E8E6-4661-9A6A76E2C220}"/>
                </a:ext>
              </a:extLst>
            </p:cNvPr>
            <p:cNvSpPr txBox="1"/>
            <p:nvPr/>
          </p:nvSpPr>
          <p:spPr>
            <a:xfrm>
              <a:off x="2040521" y="804080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G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F4C97DF-2EB4-1EB0-F73F-B7D10AC74D44}"/>
              </a:ext>
            </a:extLst>
          </p:cNvPr>
          <p:cNvSpPr txBox="1"/>
          <p:nvPr/>
        </p:nvSpPr>
        <p:spPr>
          <a:xfrm>
            <a:off x="1691165" y="1616887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3’...-TTC-…5’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868867-60D2-8B4D-8536-2EFFD956AC11}"/>
              </a:ext>
            </a:extLst>
          </p:cNvPr>
          <p:cNvGrpSpPr/>
          <p:nvPr/>
        </p:nvGrpSpPr>
        <p:grpSpPr>
          <a:xfrm>
            <a:off x="2484380" y="1587253"/>
            <a:ext cx="370614" cy="461665"/>
            <a:chOff x="2052544" y="804080"/>
            <a:chExt cx="370614" cy="46166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6F9B0B7-21C3-887F-7D64-AA7E99F5F7E5}"/>
                </a:ext>
              </a:extLst>
            </p:cNvPr>
            <p:cNvSpPr/>
            <p:nvPr/>
          </p:nvSpPr>
          <p:spPr>
            <a:xfrm>
              <a:off x="2140170" y="858277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28EC7B-AA5E-017A-16D4-940EF4D9765A}"/>
                </a:ext>
              </a:extLst>
            </p:cNvPr>
            <p:cNvSpPr txBox="1"/>
            <p:nvPr/>
          </p:nvSpPr>
          <p:spPr>
            <a:xfrm>
              <a:off x="2052544" y="804080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A901A0DE-1126-E6D8-E239-A11D098AF2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85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7413">
        <p159:morph option="byObject"/>
      </p:transition>
    </mc:Choice>
    <mc:Fallback xmlns="">
      <p:transition spd="slow" advTm="74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FAB8-D39B-DE9E-EED0-2E93C144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6E52F-2523-C064-72F0-49F4110526D5}"/>
              </a:ext>
            </a:extLst>
          </p:cNvPr>
          <p:cNvSpPr txBox="1"/>
          <p:nvPr/>
        </p:nvSpPr>
        <p:spPr>
          <a:xfrm>
            <a:off x="1825893" y="3224628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… – Lys –…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84642-B947-A81B-A78C-F8AB949C6A95}"/>
              </a:ext>
            </a:extLst>
          </p:cNvPr>
          <p:cNvSpPr txBox="1"/>
          <p:nvPr/>
        </p:nvSpPr>
        <p:spPr>
          <a:xfrm>
            <a:off x="1832124" y="2462628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...-AAG-…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EFB0D-3070-584A-CDFA-F554F31F6E84}"/>
              </a:ext>
            </a:extLst>
          </p:cNvPr>
          <p:cNvSpPr txBox="1"/>
          <p:nvPr/>
        </p:nvSpPr>
        <p:spPr>
          <a:xfrm>
            <a:off x="384324" y="255496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highlight>
                  <a:srgbClr val="FFFF00"/>
                </a:highlight>
              </a:rPr>
              <a:t>m-RNA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77198D-8BE5-C2A9-7069-732B7CB728F2}"/>
              </a:ext>
            </a:extLst>
          </p:cNvPr>
          <p:cNvGrpSpPr/>
          <p:nvPr/>
        </p:nvGrpSpPr>
        <p:grpSpPr>
          <a:xfrm>
            <a:off x="2199924" y="2471212"/>
            <a:ext cx="410690" cy="461665"/>
            <a:chOff x="3657600" y="1731428"/>
            <a:chExt cx="41069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0053E3-062F-2460-FA73-83BD2CE55EE7}"/>
                </a:ext>
              </a:extLst>
            </p:cNvPr>
            <p:cNvSpPr/>
            <p:nvPr/>
          </p:nvSpPr>
          <p:spPr>
            <a:xfrm>
              <a:off x="3733800" y="1752600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8AD018-0A93-4C24-0C9D-0D5D39E5C951}"/>
                </a:ext>
              </a:extLst>
            </p:cNvPr>
            <p:cNvSpPr txBox="1"/>
            <p:nvPr/>
          </p:nvSpPr>
          <p:spPr>
            <a:xfrm>
              <a:off x="3657600" y="1731428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A0A3CD-B0A4-8116-BA5F-96452BD6650A}"/>
              </a:ext>
            </a:extLst>
          </p:cNvPr>
          <p:cNvGrpSpPr/>
          <p:nvPr/>
        </p:nvGrpSpPr>
        <p:grpSpPr>
          <a:xfrm>
            <a:off x="2171263" y="3250298"/>
            <a:ext cx="1013419" cy="461665"/>
            <a:chOff x="3531383" y="1685937"/>
            <a:chExt cx="1013419" cy="4616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DBE607-AD43-7388-8316-67FB9AED2614}"/>
                </a:ext>
              </a:extLst>
            </p:cNvPr>
            <p:cNvSpPr/>
            <p:nvPr/>
          </p:nvSpPr>
          <p:spPr>
            <a:xfrm>
              <a:off x="3597823" y="1752600"/>
              <a:ext cx="917231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88B00D-383E-E6FF-B1B4-824AC0B23BFE}"/>
                </a:ext>
              </a:extLst>
            </p:cNvPr>
            <p:cNvSpPr txBox="1"/>
            <p:nvPr/>
          </p:nvSpPr>
          <p:spPr>
            <a:xfrm>
              <a:off x="3531383" y="1685937"/>
              <a:ext cx="1013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STOP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140081A-C7CE-C1BB-6012-9C6D546209F9}"/>
              </a:ext>
            </a:extLst>
          </p:cNvPr>
          <p:cNvSpPr txBox="1"/>
          <p:nvPr/>
        </p:nvSpPr>
        <p:spPr>
          <a:xfrm>
            <a:off x="1707565" y="-24138"/>
            <a:ext cx="4007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3200" b="1" dirty="0">
                <a:solidFill>
                  <a:srgbClr val="0000FF"/>
                </a:solidFill>
              </a:rPr>
              <a:t>Nonsense mutations</a:t>
            </a:r>
          </a:p>
        </p:txBody>
      </p:sp>
      <p:pic>
        <p:nvPicPr>
          <p:cNvPr id="20" name="Picture 2" descr="A circular diagram is separated into three rings, broken down into sections labeled with the letters: G, U, A, and C. Each represents a nucleotide found in RNA.">
            <a:extLst>
              <a:ext uri="{FF2B5EF4-FFF2-40B4-BE49-F238E27FC236}">
                <a16:creationId xmlns:a16="http://schemas.microsoft.com/office/drawing/2014/main" id="{8560329D-019C-D9F6-1050-FBB223D5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11" y="256057"/>
            <a:ext cx="503211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08DB291-3993-914A-4004-F300A2EBE976}"/>
              </a:ext>
            </a:extLst>
          </p:cNvPr>
          <p:cNvSpPr txBox="1"/>
          <p:nvPr/>
        </p:nvSpPr>
        <p:spPr>
          <a:xfrm>
            <a:off x="255196" y="4923399"/>
            <a:ext cx="83058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/>
              <a:t>Terminates protein synthesis prematurely</a:t>
            </a:r>
            <a:br>
              <a:rPr lang="en-US" dirty="0"/>
            </a:br>
            <a:r>
              <a:rPr lang="en-US" dirty="0"/>
              <a:t>(cystic fibrosis)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Other variants can erase a stop codon (longer protein)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1C054-5B68-1E5E-3D6E-5334E93AC6E3}"/>
              </a:ext>
            </a:extLst>
          </p:cNvPr>
          <p:cNvSpPr txBox="1"/>
          <p:nvPr/>
        </p:nvSpPr>
        <p:spPr>
          <a:xfrm>
            <a:off x="517217" y="155240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highlight>
                  <a:srgbClr val="FFFF00"/>
                </a:highlight>
              </a:rPr>
              <a:t>DNA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F1638F-1F06-BE96-3739-A758A6592D1E}"/>
              </a:ext>
            </a:extLst>
          </p:cNvPr>
          <p:cNvSpPr txBox="1"/>
          <p:nvPr/>
        </p:nvSpPr>
        <p:spPr>
          <a:xfrm>
            <a:off x="1671260" y="1245048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5’...-AAG-…3’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43987B-CCA5-C1BF-6B66-E1A132EE0380}"/>
              </a:ext>
            </a:extLst>
          </p:cNvPr>
          <p:cNvGrpSpPr/>
          <p:nvPr/>
        </p:nvGrpSpPr>
        <p:grpSpPr>
          <a:xfrm>
            <a:off x="2253565" y="1245047"/>
            <a:ext cx="394660" cy="461665"/>
            <a:chOff x="2040521" y="804080"/>
            <a:chExt cx="39466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7EC1F6-39A0-ED01-FF33-1CF62B3876D4}"/>
                </a:ext>
              </a:extLst>
            </p:cNvPr>
            <p:cNvSpPr/>
            <p:nvPr/>
          </p:nvSpPr>
          <p:spPr>
            <a:xfrm>
              <a:off x="2140170" y="858277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7074EC-3CD9-E8E6-4661-9A6A76E2C220}"/>
                </a:ext>
              </a:extLst>
            </p:cNvPr>
            <p:cNvSpPr txBox="1"/>
            <p:nvPr/>
          </p:nvSpPr>
          <p:spPr>
            <a:xfrm>
              <a:off x="2040521" y="804080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T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F4C97DF-2EB4-1EB0-F73F-B7D10AC74D44}"/>
              </a:ext>
            </a:extLst>
          </p:cNvPr>
          <p:cNvSpPr txBox="1"/>
          <p:nvPr/>
        </p:nvSpPr>
        <p:spPr>
          <a:xfrm>
            <a:off x="1691165" y="1616887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3’...-TTC-…5’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868867-60D2-8B4D-8536-2EFFD956AC11}"/>
              </a:ext>
            </a:extLst>
          </p:cNvPr>
          <p:cNvGrpSpPr/>
          <p:nvPr/>
        </p:nvGrpSpPr>
        <p:grpSpPr>
          <a:xfrm>
            <a:off x="2237703" y="1593862"/>
            <a:ext cx="410690" cy="461665"/>
            <a:chOff x="2032506" y="804080"/>
            <a:chExt cx="410690" cy="46166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6F9B0B7-21C3-887F-7D64-AA7E99F5F7E5}"/>
                </a:ext>
              </a:extLst>
            </p:cNvPr>
            <p:cNvSpPr/>
            <p:nvPr/>
          </p:nvSpPr>
          <p:spPr>
            <a:xfrm>
              <a:off x="2140170" y="858277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28EC7B-AA5E-017A-16D4-940EF4D9765A}"/>
                </a:ext>
              </a:extLst>
            </p:cNvPr>
            <p:cNvSpPr txBox="1"/>
            <p:nvPr/>
          </p:nvSpPr>
          <p:spPr>
            <a:xfrm>
              <a:off x="2032506" y="804080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35F4DCB7-5349-E3E6-9375-D3696B1A8A27}"/>
              </a:ext>
            </a:extLst>
          </p:cNvPr>
          <p:cNvSpPr/>
          <p:nvPr/>
        </p:nvSpPr>
        <p:spPr>
          <a:xfrm rot="3632486">
            <a:off x="5122164" y="2067247"/>
            <a:ext cx="286326" cy="2366102"/>
          </a:xfrm>
          <a:prstGeom prst="ellipse">
            <a:avLst/>
          </a:prstGeom>
          <a:solidFill>
            <a:srgbClr val="0000FF">
              <a:alpha val="37000"/>
            </a:srgbClr>
          </a:solidFill>
          <a:ln w="31750" cmpd="sng">
            <a:solidFill>
              <a:schemeClr val="bg1">
                <a:alpha val="62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883F86F8-1F76-6132-A101-6C64AD057BC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86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98"/>
    </mc:Choice>
    <mc:Fallback xmlns="">
      <p:transition spd="slow" advTm="22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1FAB8-D39B-DE9E-EED0-2E93C144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6E52F-2523-C064-72F0-49F4110526D5}"/>
              </a:ext>
            </a:extLst>
          </p:cNvPr>
          <p:cNvSpPr txBox="1"/>
          <p:nvPr/>
        </p:nvSpPr>
        <p:spPr>
          <a:xfrm>
            <a:off x="1825893" y="3224628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… – Lys –…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84642-B947-A81B-A78C-F8AB949C6A95}"/>
              </a:ext>
            </a:extLst>
          </p:cNvPr>
          <p:cNvSpPr txBox="1"/>
          <p:nvPr/>
        </p:nvSpPr>
        <p:spPr>
          <a:xfrm>
            <a:off x="1832124" y="2462628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...-AAG-…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EFB0D-3070-584A-CDFA-F554F31F6E84}"/>
              </a:ext>
            </a:extLst>
          </p:cNvPr>
          <p:cNvSpPr txBox="1"/>
          <p:nvPr/>
        </p:nvSpPr>
        <p:spPr>
          <a:xfrm>
            <a:off x="384324" y="255496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highlight>
                  <a:srgbClr val="FFFF00"/>
                </a:highlight>
              </a:rPr>
              <a:t>m-RNA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77198D-8BE5-C2A9-7069-732B7CB728F2}"/>
              </a:ext>
            </a:extLst>
          </p:cNvPr>
          <p:cNvGrpSpPr/>
          <p:nvPr/>
        </p:nvGrpSpPr>
        <p:grpSpPr>
          <a:xfrm>
            <a:off x="2199924" y="2471212"/>
            <a:ext cx="410690" cy="461665"/>
            <a:chOff x="3657600" y="1731428"/>
            <a:chExt cx="41069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0053E3-062F-2460-FA73-83BD2CE55EE7}"/>
                </a:ext>
              </a:extLst>
            </p:cNvPr>
            <p:cNvSpPr/>
            <p:nvPr/>
          </p:nvSpPr>
          <p:spPr>
            <a:xfrm>
              <a:off x="3733800" y="1752600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8AD018-0A93-4C24-0C9D-0D5D39E5C951}"/>
                </a:ext>
              </a:extLst>
            </p:cNvPr>
            <p:cNvSpPr txBox="1"/>
            <p:nvPr/>
          </p:nvSpPr>
          <p:spPr>
            <a:xfrm>
              <a:off x="3657600" y="1731428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A0A3CD-B0A4-8116-BA5F-96452BD6650A}"/>
              </a:ext>
            </a:extLst>
          </p:cNvPr>
          <p:cNvGrpSpPr/>
          <p:nvPr/>
        </p:nvGrpSpPr>
        <p:grpSpPr>
          <a:xfrm>
            <a:off x="2171263" y="3250298"/>
            <a:ext cx="1013419" cy="461665"/>
            <a:chOff x="3531383" y="1685937"/>
            <a:chExt cx="1013419" cy="4616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DBE607-AD43-7388-8316-67FB9AED2614}"/>
                </a:ext>
              </a:extLst>
            </p:cNvPr>
            <p:cNvSpPr/>
            <p:nvPr/>
          </p:nvSpPr>
          <p:spPr>
            <a:xfrm>
              <a:off x="3597823" y="1752600"/>
              <a:ext cx="917231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88B00D-383E-E6FF-B1B4-824AC0B23BFE}"/>
                </a:ext>
              </a:extLst>
            </p:cNvPr>
            <p:cNvSpPr txBox="1"/>
            <p:nvPr/>
          </p:nvSpPr>
          <p:spPr>
            <a:xfrm>
              <a:off x="3531383" y="1685937"/>
              <a:ext cx="1013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STOP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140081A-C7CE-C1BB-6012-9C6D546209F9}"/>
              </a:ext>
            </a:extLst>
          </p:cNvPr>
          <p:cNvSpPr txBox="1"/>
          <p:nvPr/>
        </p:nvSpPr>
        <p:spPr>
          <a:xfrm>
            <a:off x="1707565" y="-24138"/>
            <a:ext cx="4007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3200" b="1" dirty="0">
                <a:solidFill>
                  <a:srgbClr val="0000FF"/>
                </a:solidFill>
              </a:rPr>
              <a:t>Nonsense mutations</a:t>
            </a:r>
          </a:p>
        </p:txBody>
      </p:sp>
      <p:pic>
        <p:nvPicPr>
          <p:cNvPr id="20" name="Picture 2" descr="A circular diagram is separated into three rings, broken down into sections labeled with the letters: G, U, A, and C. Each represents a nucleotide found in RNA.">
            <a:extLst>
              <a:ext uri="{FF2B5EF4-FFF2-40B4-BE49-F238E27FC236}">
                <a16:creationId xmlns:a16="http://schemas.microsoft.com/office/drawing/2014/main" id="{8560329D-019C-D9F6-1050-FBB223D5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11" y="256057"/>
            <a:ext cx="503211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08DB291-3993-914A-4004-F300A2EBE976}"/>
              </a:ext>
            </a:extLst>
          </p:cNvPr>
          <p:cNvSpPr txBox="1"/>
          <p:nvPr/>
        </p:nvSpPr>
        <p:spPr>
          <a:xfrm>
            <a:off x="255196" y="4923399"/>
            <a:ext cx="83058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/>
              <a:t>Terminates protein synthesis prematurely</a:t>
            </a:r>
            <a:br>
              <a:rPr lang="en-US" dirty="0"/>
            </a:br>
            <a:r>
              <a:rPr lang="en-US" dirty="0"/>
              <a:t>(cystic fibrosis)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Other variants can erase a stop codon (longer protein)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D4FD165-3608-D8B4-4E7B-A201B1468F90}"/>
              </a:ext>
            </a:extLst>
          </p:cNvPr>
          <p:cNvSpPr/>
          <p:nvPr/>
        </p:nvSpPr>
        <p:spPr>
          <a:xfrm rot="3807141">
            <a:off x="7262257" y="969169"/>
            <a:ext cx="286326" cy="2366102"/>
          </a:xfrm>
          <a:prstGeom prst="ellipse">
            <a:avLst/>
          </a:prstGeom>
          <a:solidFill>
            <a:srgbClr val="0000FF">
              <a:alpha val="37000"/>
            </a:srgbClr>
          </a:solidFill>
          <a:ln w="31750" cmpd="sng">
            <a:solidFill>
              <a:schemeClr val="bg1">
                <a:alpha val="62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1C054-5B68-1E5E-3D6E-5334E93AC6E3}"/>
              </a:ext>
            </a:extLst>
          </p:cNvPr>
          <p:cNvSpPr txBox="1"/>
          <p:nvPr/>
        </p:nvSpPr>
        <p:spPr>
          <a:xfrm>
            <a:off x="517217" y="155240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highlight>
                  <a:srgbClr val="FFFF00"/>
                </a:highlight>
              </a:rPr>
              <a:t>DNA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F1638F-1F06-BE96-3739-A758A6592D1E}"/>
              </a:ext>
            </a:extLst>
          </p:cNvPr>
          <p:cNvSpPr txBox="1"/>
          <p:nvPr/>
        </p:nvSpPr>
        <p:spPr>
          <a:xfrm>
            <a:off x="1671260" y="1245048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5’...-AAG-…3’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43987B-CCA5-C1BF-6B66-E1A132EE0380}"/>
              </a:ext>
            </a:extLst>
          </p:cNvPr>
          <p:cNvGrpSpPr/>
          <p:nvPr/>
        </p:nvGrpSpPr>
        <p:grpSpPr>
          <a:xfrm>
            <a:off x="2253565" y="1245047"/>
            <a:ext cx="394660" cy="461665"/>
            <a:chOff x="2040521" y="804080"/>
            <a:chExt cx="39466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7EC1F6-39A0-ED01-FF33-1CF62B3876D4}"/>
                </a:ext>
              </a:extLst>
            </p:cNvPr>
            <p:cNvSpPr/>
            <p:nvPr/>
          </p:nvSpPr>
          <p:spPr>
            <a:xfrm>
              <a:off x="2140170" y="858277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7074EC-3CD9-E8E6-4661-9A6A76E2C220}"/>
                </a:ext>
              </a:extLst>
            </p:cNvPr>
            <p:cNvSpPr txBox="1"/>
            <p:nvPr/>
          </p:nvSpPr>
          <p:spPr>
            <a:xfrm>
              <a:off x="2040521" y="804080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T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F4C97DF-2EB4-1EB0-F73F-B7D10AC74D44}"/>
              </a:ext>
            </a:extLst>
          </p:cNvPr>
          <p:cNvSpPr txBox="1"/>
          <p:nvPr/>
        </p:nvSpPr>
        <p:spPr>
          <a:xfrm>
            <a:off x="1691165" y="1616887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3’...-TTC-…5’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868867-60D2-8B4D-8536-2EFFD956AC11}"/>
              </a:ext>
            </a:extLst>
          </p:cNvPr>
          <p:cNvGrpSpPr/>
          <p:nvPr/>
        </p:nvGrpSpPr>
        <p:grpSpPr>
          <a:xfrm>
            <a:off x="2237703" y="1593862"/>
            <a:ext cx="410690" cy="461665"/>
            <a:chOff x="2032506" y="804080"/>
            <a:chExt cx="410690" cy="46166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6F9B0B7-21C3-887F-7D64-AA7E99F5F7E5}"/>
                </a:ext>
              </a:extLst>
            </p:cNvPr>
            <p:cNvSpPr/>
            <p:nvPr/>
          </p:nvSpPr>
          <p:spPr>
            <a:xfrm>
              <a:off x="2140170" y="858277"/>
              <a:ext cx="22860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28EC7B-AA5E-017A-16D4-940EF4D9765A}"/>
                </a:ext>
              </a:extLst>
            </p:cNvPr>
            <p:cNvSpPr txBox="1"/>
            <p:nvPr/>
          </p:nvSpPr>
          <p:spPr>
            <a:xfrm>
              <a:off x="2032506" y="804080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21685DA6-B8A7-2580-00D5-6F2CF4642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57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3754">
        <p159:morph option="byObject"/>
      </p:transition>
    </mc:Choice>
    <mc:Fallback xmlns="">
      <p:transition spd="slow" advTm="237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|29.6|7.1|2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2|24.9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27939</TotalTime>
  <Words>566</Words>
  <Application>Microsoft Macintosh PowerPoint</Application>
  <PresentationFormat>On-screen Show (4:3)</PresentationFormat>
  <Paragraphs>167</Paragraphs>
  <Slides>17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Comic Sans MS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2072</cp:revision>
  <cp:lastPrinted>2020-01-02T19:55:03Z</cp:lastPrinted>
  <dcterms:created xsi:type="dcterms:W3CDTF">2003-03-02T22:33:52Z</dcterms:created>
  <dcterms:modified xsi:type="dcterms:W3CDTF">2023-09-19T14:51:43Z</dcterms:modified>
</cp:coreProperties>
</file>