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14"/>
  </p:notesMasterIdLst>
  <p:handoutMasterIdLst>
    <p:handoutMasterId r:id="rId15"/>
  </p:handoutMasterIdLst>
  <p:sldIdLst>
    <p:sldId id="892" r:id="rId2"/>
    <p:sldId id="950" r:id="rId3"/>
    <p:sldId id="861" r:id="rId4"/>
    <p:sldId id="865" r:id="rId5"/>
    <p:sldId id="863" r:id="rId6"/>
    <p:sldId id="885" r:id="rId7"/>
    <p:sldId id="881" r:id="rId8"/>
    <p:sldId id="869" r:id="rId9"/>
    <p:sldId id="880" r:id="rId10"/>
    <p:sldId id="882" r:id="rId11"/>
    <p:sldId id="884" r:id="rId12"/>
    <p:sldId id="883" r:id="rId13"/>
  </p:sldIdLst>
  <p:sldSz cx="9144000" cy="6858000" type="screen4x3"/>
  <p:notesSz cx="6997700" cy="9271000"/>
  <p:custDataLst>
    <p:tags r:id="rId16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DD08D"/>
    <a:srgbClr val="FF0000"/>
    <a:srgbClr val="FF9900"/>
    <a:srgbClr val="899BFC"/>
    <a:srgbClr val="CC66FF"/>
    <a:srgbClr val="FFCCCC"/>
    <a:srgbClr val="FF3300"/>
    <a:srgbClr val="99FF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83"/>
    <p:restoredTop sz="89167"/>
  </p:normalViewPr>
  <p:slideViewPr>
    <p:cSldViewPr>
      <p:cViewPr varScale="1">
        <p:scale>
          <a:sx n="131" d="100"/>
          <a:sy n="131" d="100"/>
        </p:scale>
        <p:origin x="8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9/27/23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0:17:3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24575,'5'0'0,"-2"0"0,14 0 0,-2 0 0,1 0 0,7 0 0,-7 0 0,3 0 0,-4 0 0,-1 0 0,-2 0 0,1 0 0,-5 0 0,2 0 0,0 0 0,-2 0 0,2 0 0,-3 0 0,0 0 0,-1 0 0,1 3 0,-1-2 0,1 2 0,0-3 0,-1 0 0,1 0 0,0 0 0,-1 0 0,1 0 0,-1 0 0,1 0 0,-1 0 0,1 0 0,0 0 0,-1 0 0,1 0 0,0 0 0,-1 0 0,1 0 0,0 0 0,-1 0 0,1 0 0,0 0 0,-1 3 0,1-2 0,-1 2 0,1-3 0,-1 0 0,0 0 0,0 0 0,1 0 0,-4 2 0,3-1 0,-3 2 0,4-3 0,-1 0 0,-3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0:17:3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 24575,'-6'0'0,"15"0"0,-2 0 0,10 0 0,1 0 0,-5 0 0,10 0 0,-11 0 0,10 0 0,-5 0 0,-1 0 0,2 0 0,-2 0 0,-1 0 0,1 0 0,-2 0 0,-7 0 0,7 0 0,-6 0 0,2 0 0,-4 0 0,1 0 0,0 0 0,-1 0 0,1 0 0,-1 0 0,0 0 0,1 0 0,-1 0 0,1 0 0,-1 0 0,0 0 0,0 0 0,0 0 0,1 0 0,-1 0 0,0 0 0,0 0 0,1 0 0,-1 0 0,0 0 0,1 0 0,0 0 0,-1 0 0,1 0 0,0 0 0,-1 0 0,1 0 0,-1 0 0,1 0 0,-4-6 0,4-6 0,-6 4 0,2-3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0:23:2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 24575,'-6'0'0,"15"0"0,-2 0 0,10 0 0,1 0 0,-5 0 0,10 0 0,-11 0 0,10 0 0,-5 0 0,-1 0 0,2 0 0,-2 0 0,-1 0 0,1 0 0,-2 0 0,-7 0 0,7 0 0,-6 0 0,2 0 0,-4 0 0,1 0 0,0 0 0,-1 0 0,1 0 0,-1 0 0,0 0 0,1 0 0,-1 0 0,1 0 0,-1 0 0,0 0 0,0 0 0,0 0 0,1 0 0,-1 0 0,0 0 0,0 0 0,1 0 0,-1 0 0,0 0 0,1 0 0,0 0 0,-1 0 0,1 0 0,0 0 0,-1 0 0,1 0 0,-1 0 0,1 0 0,-4-6 0,4-6 0,-6 4 0,2-3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0:23:3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 24575,'-6'0'0,"15"0"0,-2 0 0,10 0 0,1 0 0,-5 0 0,10 0 0,-11 0 0,10 0 0,-5 0 0,-1 0 0,2 0 0,-2 0 0,-1 0 0,1 0 0,-2 0 0,-7 0 0,7 0 0,-6 0 0,2 0 0,-4 0 0,1 0 0,0 0 0,-1 0 0,1 0 0,-1 0 0,0 0 0,1 0 0,-1 0 0,1 0 0,-1 0 0,0 0 0,0 0 0,0 0 0,1 0 0,-1 0 0,0 0 0,0 0 0,1 0 0,-1 0 0,0 0 0,1 0 0,0 0 0,-1 0 0,1 0 0,0 0 0,-1 0 0,1 0 0,-1 0 0,1 0 0,-4-6 0,4-6 0,-6 4 0,2-3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0:26:0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media11.m4a"/><Relationship Id="rId7" Type="http://schemas.openxmlformats.org/officeDocument/2006/relationships/image" Target="../media/image10.jpeg"/><Relationship Id="rId2" Type="http://schemas.microsoft.com/office/2007/relationships/media" Target="../media/media11.m4a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11" Type="http://schemas.openxmlformats.org/officeDocument/2006/relationships/image" Target="../media/image1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1.png"/><Relationship Id="rId13" Type="http://schemas.openxmlformats.org/officeDocument/2006/relationships/image" Target="../media/image1.png"/><Relationship Id="rId3" Type="http://schemas.openxmlformats.org/officeDocument/2006/relationships/audio" Target="../media/media12.m4a"/><Relationship Id="rId7" Type="http://schemas.openxmlformats.org/officeDocument/2006/relationships/customXml" Target="../ink/ink2.xml"/><Relationship Id="rId12" Type="http://schemas.openxmlformats.org/officeDocument/2006/relationships/image" Target="../media/image1951.png"/><Relationship Id="rId2" Type="http://schemas.microsoft.com/office/2007/relationships/media" Target="../media/media12.m4a"/><Relationship Id="rId1" Type="http://schemas.openxmlformats.org/officeDocument/2006/relationships/tags" Target="../tags/tag4.xml"/><Relationship Id="rId6" Type="http://schemas.openxmlformats.org/officeDocument/2006/relationships/image" Target="../media/image1931.png"/><Relationship Id="rId11" Type="http://schemas.openxmlformats.org/officeDocument/2006/relationships/customXml" Target="../ink/ink5.xml"/><Relationship Id="rId5" Type="http://schemas.openxmlformats.org/officeDocument/2006/relationships/customXml" Target="../ink/ink1.xml"/><Relationship Id="rId10" Type="http://schemas.openxmlformats.org/officeDocument/2006/relationships/customXml" Target="../ink/ink4.xml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3.m4a"/><Relationship Id="rId7" Type="http://schemas.openxmlformats.org/officeDocument/2006/relationships/image" Target="../media/image4.jpe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Independent_set_problem" TargetMode="External"/><Relationship Id="rId13" Type="http://schemas.openxmlformats.org/officeDocument/2006/relationships/hyperlink" Target="https://en.wikipedia.org/wiki/Feedback_arc_set" TargetMode="External"/><Relationship Id="rId18" Type="http://schemas.openxmlformats.org/officeDocument/2006/relationships/hyperlink" Target="https://en.wikipedia.org/wiki/Exact_cover" TargetMode="External"/><Relationship Id="rId26" Type="http://schemas.openxmlformats.org/officeDocument/2006/relationships/hyperlink" Target="https://en.wikipedia.org/wiki/Maximum_cut" TargetMode="External"/><Relationship Id="rId3" Type="http://schemas.openxmlformats.org/officeDocument/2006/relationships/slideLayout" Target="../slideLayouts/slideLayout2.xml"/><Relationship Id="rId21" Type="http://schemas.openxmlformats.org/officeDocument/2006/relationships/hyperlink" Target="https://en.wikipedia.org/wiki/3-dimensional_matching" TargetMode="External"/><Relationship Id="rId7" Type="http://schemas.openxmlformats.org/officeDocument/2006/relationships/hyperlink" Target="https://en.wikipedia.org/wiki/Clique_problem" TargetMode="External"/><Relationship Id="rId12" Type="http://schemas.openxmlformats.org/officeDocument/2006/relationships/hyperlink" Target="https://en.wikipedia.org/wiki/Feedback_vertex_set" TargetMode="External"/><Relationship Id="rId17" Type="http://schemas.openxmlformats.org/officeDocument/2006/relationships/hyperlink" Target="https://en.wikipedia.org/wiki/Clique_cover" TargetMode="External"/><Relationship Id="rId25" Type="http://schemas.openxmlformats.org/officeDocument/2006/relationships/hyperlink" Target="https://en.wikipedia.org/wiki/Partition_problem" TargetMode="External"/><Relationship Id="rId2" Type="http://schemas.openxmlformats.org/officeDocument/2006/relationships/audio" Target="../media/media5.m4a"/><Relationship Id="rId16" Type="http://schemas.openxmlformats.org/officeDocument/2006/relationships/hyperlink" Target="https://en.wikipedia.org/wiki/Graph_coloring" TargetMode="External"/><Relationship Id="rId20" Type="http://schemas.openxmlformats.org/officeDocument/2006/relationships/hyperlink" Target="https://en.wikipedia.org/wiki/Steiner_tree_problem" TargetMode="External"/><Relationship Id="rId1" Type="http://schemas.microsoft.com/office/2007/relationships/media" Target="../media/media5.m4a"/><Relationship Id="rId6" Type="http://schemas.openxmlformats.org/officeDocument/2006/relationships/hyperlink" Target="https://en.wikipedia.org/wiki/Integer_linear_programming" TargetMode="External"/><Relationship Id="rId11" Type="http://schemas.openxmlformats.org/officeDocument/2006/relationships/hyperlink" Target="https://en.wikipedia.org/wiki/Set_cover_problem" TargetMode="External"/><Relationship Id="rId24" Type="http://schemas.openxmlformats.org/officeDocument/2006/relationships/hyperlink" Target="https://en.wikipedia.org/wiki/Job_shop_scheduling" TargetMode="External"/><Relationship Id="rId5" Type="http://schemas.openxmlformats.org/officeDocument/2006/relationships/hyperlink" Target="https://en.wikipedia.org/wiki/Conjunctive_normal_form" TargetMode="External"/><Relationship Id="rId15" Type="http://schemas.openxmlformats.org/officeDocument/2006/relationships/hyperlink" Target="https://en.wikipedia.org/wiki/Boolean_satisfiability_problem#3-satisfiability" TargetMode="External"/><Relationship Id="rId23" Type="http://schemas.openxmlformats.org/officeDocument/2006/relationships/hyperlink" Target="https://en.wikipedia.org/wiki/Subset_sum" TargetMode="External"/><Relationship Id="rId10" Type="http://schemas.openxmlformats.org/officeDocument/2006/relationships/hyperlink" Target="https://en.wikipedia.org/wiki/Vertex_cover_problem" TargetMode="External"/><Relationship Id="rId19" Type="http://schemas.openxmlformats.org/officeDocument/2006/relationships/hyperlink" Target="https://en.wikipedia.org/wiki/Hitting_set" TargetMode="External"/><Relationship Id="rId4" Type="http://schemas.openxmlformats.org/officeDocument/2006/relationships/hyperlink" Target="https://en.wikipedia.org/wiki/Boolean_satisfiability_problem" TargetMode="External"/><Relationship Id="rId9" Type="http://schemas.openxmlformats.org/officeDocument/2006/relationships/hyperlink" Target="https://en.wikipedia.org/wiki/Set_packing" TargetMode="External"/><Relationship Id="rId14" Type="http://schemas.openxmlformats.org/officeDocument/2006/relationships/hyperlink" Target="https://en.wikipedia.org/wiki/Hamiltonian_path_problem" TargetMode="External"/><Relationship Id="rId22" Type="http://schemas.openxmlformats.org/officeDocument/2006/relationships/hyperlink" Target="https://en.wikipedia.org/wiki/Knapsack_problem" TargetMode="External"/><Relationship Id="rId27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39D1D1-FECA-3E11-8CC3-764983ADB724}"/>
              </a:ext>
            </a:extLst>
          </p:cNvPr>
          <p:cNvSpPr txBox="1"/>
          <p:nvPr/>
        </p:nvSpPr>
        <p:spPr>
          <a:xfrm>
            <a:off x="1453317" y="2570303"/>
            <a:ext cx="6595075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b="1" dirty="0">
                <a:solidFill>
                  <a:schemeClr val="bg1"/>
                </a:solidFill>
              </a:rPr>
              <a:t>6B. Solving difficult problems</a:t>
            </a:r>
          </a:p>
          <a:p>
            <a:pPr>
              <a:buNone/>
            </a:pPr>
            <a:r>
              <a:rPr lang="en-US" sz="3600" b="1" dirty="0">
                <a:solidFill>
                  <a:schemeClr val="bg1"/>
                </a:solidFill>
              </a:rPr>
              <a:t>-- Computational Complexity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8B69720-9088-F4AE-430A-E8CF8B15A0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957"/>
    </mc:Choice>
    <mc:Fallback xmlns="">
      <p:transition advClick="0" advTm="11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6243E-7ED2-D95B-0BD0-EC60C5E2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18F409-6706-4CFC-CA9F-49896D39E2D8}"/>
              </a:ext>
            </a:extLst>
          </p:cNvPr>
          <p:cNvSpPr txBox="1"/>
          <p:nvPr/>
        </p:nvSpPr>
        <p:spPr>
          <a:xfrm>
            <a:off x="190499" y="114754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highlight>
                  <a:srgbClr val="FFFF00"/>
                </a:highlight>
              </a:rPr>
              <a:t>MAX-CUT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E7FBA7-95A6-6D3F-9EB6-1FB038A1F05B}"/>
              </a:ext>
            </a:extLst>
          </p:cNvPr>
          <p:cNvSpPr/>
          <p:nvPr/>
        </p:nvSpPr>
        <p:spPr>
          <a:xfrm>
            <a:off x="3136202" y="2696308"/>
            <a:ext cx="228600" cy="2286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6" name="!!g">
            <a:extLst>
              <a:ext uri="{FF2B5EF4-FFF2-40B4-BE49-F238E27FC236}">
                <a16:creationId xmlns:a16="http://schemas.microsoft.com/office/drawing/2014/main" id="{7150431C-AB30-3A4C-AF2F-423064822E2B}"/>
              </a:ext>
            </a:extLst>
          </p:cNvPr>
          <p:cNvCxnSpPr>
            <a:cxnSpLocks/>
            <a:stCxn id="8" idx="2"/>
            <a:endCxn id="33" idx="6"/>
          </p:cNvCxnSpPr>
          <p:nvPr/>
        </p:nvCxnSpPr>
        <p:spPr bwMode="auto">
          <a:xfrm flipH="1">
            <a:off x="3352800" y="2679857"/>
            <a:ext cx="973173" cy="105996"/>
          </a:xfrm>
          <a:prstGeom prst="lin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0" name="!!f">
            <a:extLst>
              <a:ext uri="{FF2B5EF4-FFF2-40B4-BE49-F238E27FC236}">
                <a16:creationId xmlns:a16="http://schemas.microsoft.com/office/drawing/2014/main" id="{249E0CE6-95FB-39DF-7AA6-DD6DFD447781}"/>
              </a:ext>
            </a:extLst>
          </p:cNvPr>
          <p:cNvCxnSpPr>
            <a:cxnSpLocks/>
            <a:endCxn id="34" idx="7"/>
          </p:cNvCxnSpPr>
          <p:nvPr/>
        </p:nvCxnSpPr>
        <p:spPr bwMode="auto">
          <a:xfrm flipH="1">
            <a:off x="3648335" y="2775165"/>
            <a:ext cx="721739" cy="734497"/>
          </a:xfrm>
          <a:prstGeom prst="lin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34" name="!!e">
            <a:extLst>
              <a:ext uri="{FF2B5EF4-FFF2-40B4-BE49-F238E27FC236}">
                <a16:creationId xmlns:a16="http://schemas.microsoft.com/office/drawing/2014/main" id="{7509538B-8A35-148A-A507-10D9A3B46BD3}"/>
              </a:ext>
            </a:extLst>
          </p:cNvPr>
          <p:cNvSpPr/>
          <p:nvPr/>
        </p:nvSpPr>
        <p:spPr>
          <a:xfrm>
            <a:off x="3453213" y="3476184"/>
            <a:ext cx="228600" cy="228600"/>
          </a:xfrm>
          <a:prstGeom prst="ellipse">
            <a:avLst/>
          </a:prstGeom>
          <a:solidFill>
            <a:schemeClr val="tx1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!!d">
            <a:extLst>
              <a:ext uri="{FF2B5EF4-FFF2-40B4-BE49-F238E27FC236}">
                <a16:creationId xmlns:a16="http://schemas.microsoft.com/office/drawing/2014/main" id="{A427B9B0-3F26-6772-BC86-BFFACCD7FFE8}"/>
              </a:ext>
            </a:extLst>
          </p:cNvPr>
          <p:cNvSpPr/>
          <p:nvPr/>
        </p:nvSpPr>
        <p:spPr>
          <a:xfrm>
            <a:off x="4325973" y="2565557"/>
            <a:ext cx="228600" cy="2286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6" name="!!c">
            <a:extLst>
              <a:ext uri="{FF2B5EF4-FFF2-40B4-BE49-F238E27FC236}">
                <a16:creationId xmlns:a16="http://schemas.microsoft.com/office/drawing/2014/main" id="{018EEF02-B4B5-DBC3-31B0-A5972DAA96B4}"/>
              </a:ext>
            </a:extLst>
          </p:cNvPr>
          <p:cNvCxnSpPr>
            <a:cxnSpLocks/>
            <a:endCxn id="9" idx="5"/>
          </p:cNvCxnSpPr>
          <p:nvPr/>
        </p:nvCxnSpPr>
        <p:spPr bwMode="auto">
          <a:xfrm flipH="1" flipV="1">
            <a:off x="3845674" y="1460610"/>
            <a:ext cx="559802" cy="1104947"/>
          </a:xfrm>
          <a:prstGeom prst="lin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9" name="!!b">
            <a:extLst>
              <a:ext uri="{FF2B5EF4-FFF2-40B4-BE49-F238E27FC236}">
                <a16:creationId xmlns:a16="http://schemas.microsoft.com/office/drawing/2014/main" id="{E1ED353A-3A9F-0588-8F5D-28A74B375530}"/>
              </a:ext>
            </a:extLst>
          </p:cNvPr>
          <p:cNvCxnSpPr>
            <a:cxnSpLocks/>
          </p:cNvCxnSpPr>
          <p:nvPr/>
        </p:nvCxnSpPr>
        <p:spPr bwMode="auto">
          <a:xfrm>
            <a:off x="3859577" y="1460611"/>
            <a:ext cx="1486949" cy="1778556"/>
          </a:xfrm>
          <a:prstGeom prst="lin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9" name="!!a">
            <a:extLst>
              <a:ext uri="{FF2B5EF4-FFF2-40B4-BE49-F238E27FC236}">
                <a16:creationId xmlns:a16="http://schemas.microsoft.com/office/drawing/2014/main" id="{A2E42AB9-79D4-FAE7-A577-3DDAA4F5CCAB}"/>
              </a:ext>
            </a:extLst>
          </p:cNvPr>
          <p:cNvSpPr/>
          <p:nvPr/>
        </p:nvSpPr>
        <p:spPr>
          <a:xfrm>
            <a:off x="3650552" y="1265488"/>
            <a:ext cx="228600" cy="228600"/>
          </a:xfrm>
          <a:prstGeom prst="ellipse">
            <a:avLst/>
          </a:prstGeom>
          <a:solidFill>
            <a:schemeClr val="tx1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FF243E-4B40-D0D6-EBC1-F60083E8F04F}"/>
              </a:ext>
            </a:extLst>
          </p:cNvPr>
          <p:cNvSpPr/>
          <p:nvPr/>
        </p:nvSpPr>
        <p:spPr>
          <a:xfrm>
            <a:off x="5143500" y="3229708"/>
            <a:ext cx="228600" cy="2286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9E53675-E443-EB86-5596-E405BC7337D9}"/>
              </a:ext>
            </a:extLst>
          </p:cNvPr>
          <p:cNvSpPr/>
          <p:nvPr/>
        </p:nvSpPr>
        <p:spPr>
          <a:xfrm>
            <a:off x="3124200" y="2671553"/>
            <a:ext cx="228600" cy="228600"/>
          </a:xfrm>
          <a:prstGeom prst="ellipse">
            <a:avLst/>
          </a:prstGeom>
          <a:solidFill>
            <a:schemeClr val="tx1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9" name="!!i">
            <a:extLst>
              <a:ext uri="{FF2B5EF4-FFF2-40B4-BE49-F238E27FC236}">
                <a16:creationId xmlns:a16="http://schemas.microsoft.com/office/drawing/2014/main" id="{0FA94144-D258-F30F-7B07-339536562B4E}"/>
              </a:ext>
            </a:extLst>
          </p:cNvPr>
          <p:cNvCxnSpPr>
            <a:cxnSpLocks/>
            <a:stCxn id="34" idx="6"/>
          </p:cNvCxnSpPr>
          <p:nvPr/>
        </p:nvCxnSpPr>
        <p:spPr bwMode="auto">
          <a:xfrm flipV="1">
            <a:off x="3681813" y="3388529"/>
            <a:ext cx="1461687" cy="201955"/>
          </a:xfrm>
          <a:prstGeom prst="lin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64C438-5CDD-2AE1-1A78-62ED901642DB}"/>
              </a:ext>
            </a:extLst>
          </p:cNvPr>
          <p:cNvGrpSpPr/>
          <p:nvPr/>
        </p:nvGrpSpPr>
        <p:grpSpPr>
          <a:xfrm>
            <a:off x="2767179" y="1004542"/>
            <a:ext cx="3027843" cy="2977777"/>
            <a:chOff x="2767179" y="1004542"/>
            <a:chExt cx="3027843" cy="297777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09B428A-728D-7589-73B3-87E2F87B6F42}"/>
                </a:ext>
              </a:extLst>
            </p:cNvPr>
            <p:cNvSpPr/>
            <p:nvPr/>
          </p:nvSpPr>
          <p:spPr>
            <a:xfrm>
              <a:off x="2767179" y="1004542"/>
              <a:ext cx="1402339" cy="2977777"/>
            </a:xfrm>
            <a:custGeom>
              <a:avLst/>
              <a:gdLst>
                <a:gd name="connsiteX0" fmla="*/ 1301387 w 1402339"/>
                <a:gd name="connsiteY0" fmla="*/ 12600 h 2977777"/>
                <a:gd name="connsiteX1" fmla="*/ 1393855 w 1402339"/>
                <a:gd name="connsiteY1" fmla="*/ 125615 h 2977777"/>
                <a:gd name="connsiteX2" fmla="*/ 1137001 w 1402339"/>
                <a:gd name="connsiteY2" fmla="*/ 1050289 h 2977777"/>
                <a:gd name="connsiteX3" fmla="*/ 1095904 w 1402339"/>
                <a:gd name="connsiteY3" fmla="*/ 1635916 h 2977777"/>
                <a:gd name="connsiteX4" fmla="*/ 1332210 w 1402339"/>
                <a:gd name="connsiteY4" fmla="*/ 2314011 h 2977777"/>
                <a:gd name="connsiteX5" fmla="*/ 1239742 w 1402339"/>
                <a:gd name="connsiteY5" fmla="*/ 2879089 h 2977777"/>
                <a:gd name="connsiteX6" fmla="*/ 386987 w 1402339"/>
                <a:gd name="connsiteY6" fmla="*/ 2879089 h 2977777"/>
                <a:gd name="connsiteX7" fmla="*/ 17118 w 1402339"/>
                <a:gd name="connsiteY7" fmla="*/ 1892770 h 2977777"/>
                <a:gd name="connsiteX8" fmla="*/ 150682 w 1402339"/>
                <a:gd name="connsiteY8" fmla="*/ 474937 h 2977777"/>
                <a:gd name="connsiteX9" fmla="*/ 921243 w 1402339"/>
                <a:gd name="connsiteY9" fmla="*/ 53696 h 2977777"/>
                <a:gd name="connsiteX10" fmla="*/ 1301387 w 1402339"/>
                <a:gd name="connsiteY10" fmla="*/ 12600 h 297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39" h="2977777">
                  <a:moveTo>
                    <a:pt x="1301387" y="12600"/>
                  </a:moveTo>
                  <a:cubicBezTo>
                    <a:pt x="1380156" y="24586"/>
                    <a:pt x="1421253" y="-47333"/>
                    <a:pt x="1393855" y="125615"/>
                  </a:cubicBezTo>
                  <a:cubicBezTo>
                    <a:pt x="1366457" y="298563"/>
                    <a:pt x="1186660" y="798572"/>
                    <a:pt x="1137001" y="1050289"/>
                  </a:cubicBezTo>
                  <a:cubicBezTo>
                    <a:pt x="1087342" y="1302006"/>
                    <a:pt x="1063369" y="1425296"/>
                    <a:pt x="1095904" y="1635916"/>
                  </a:cubicBezTo>
                  <a:cubicBezTo>
                    <a:pt x="1128439" y="1846536"/>
                    <a:pt x="1308237" y="2106816"/>
                    <a:pt x="1332210" y="2314011"/>
                  </a:cubicBezTo>
                  <a:cubicBezTo>
                    <a:pt x="1356183" y="2521207"/>
                    <a:pt x="1397279" y="2784909"/>
                    <a:pt x="1239742" y="2879089"/>
                  </a:cubicBezTo>
                  <a:cubicBezTo>
                    <a:pt x="1082205" y="2973269"/>
                    <a:pt x="590758" y="3043475"/>
                    <a:pt x="386987" y="2879089"/>
                  </a:cubicBezTo>
                  <a:cubicBezTo>
                    <a:pt x="183216" y="2714703"/>
                    <a:pt x="56502" y="2293462"/>
                    <a:pt x="17118" y="1892770"/>
                  </a:cubicBezTo>
                  <a:cubicBezTo>
                    <a:pt x="-22266" y="1492078"/>
                    <a:pt x="-5" y="781449"/>
                    <a:pt x="150682" y="474937"/>
                  </a:cubicBezTo>
                  <a:cubicBezTo>
                    <a:pt x="301369" y="168425"/>
                    <a:pt x="724322" y="129040"/>
                    <a:pt x="921243" y="53696"/>
                  </a:cubicBezTo>
                  <a:cubicBezTo>
                    <a:pt x="1118164" y="-21648"/>
                    <a:pt x="1222618" y="614"/>
                    <a:pt x="1301387" y="12600"/>
                  </a:cubicBezTo>
                  <a:close/>
                </a:path>
              </a:pathLst>
            </a:custGeom>
            <a:solidFill>
              <a:schemeClr val="accent1">
                <a:lumMod val="90000"/>
                <a:alpha val="18000"/>
              </a:schemeClr>
            </a:solidFill>
            <a:ln w="38100" cmpd="sng">
              <a:solidFill>
                <a:srgbClr val="0000FF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67BFC70-D52F-0E16-0696-37D9FD9BA917}"/>
                </a:ext>
              </a:extLst>
            </p:cNvPr>
            <p:cNvSpPr/>
            <p:nvPr/>
          </p:nvSpPr>
          <p:spPr>
            <a:xfrm>
              <a:off x="4185404" y="1947912"/>
              <a:ext cx="1609618" cy="1817030"/>
            </a:xfrm>
            <a:custGeom>
              <a:avLst/>
              <a:gdLst>
                <a:gd name="connsiteX0" fmla="*/ 509886 w 1609618"/>
                <a:gd name="connsiteY0" fmla="*/ 137742 h 1817030"/>
                <a:gd name="connsiteX1" fmla="*/ 57823 w 1609618"/>
                <a:gd name="connsiteY1" fmla="*/ 569257 h 1817030"/>
                <a:gd name="connsiteX2" fmla="*/ 47549 w 1609618"/>
                <a:gd name="connsiteY2" fmla="*/ 1093239 h 1817030"/>
                <a:gd name="connsiteX3" fmla="*/ 437967 w 1609618"/>
                <a:gd name="connsiteY3" fmla="*/ 1689140 h 1817030"/>
                <a:gd name="connsiteX4" fmla="*/ 1208529 w 1609618"/>
                <a:gd name="connsiteY4" fmla="*/ 1802155 h 1817030"/>
                <a:gd name="connsiteX5" fmla="*/ 1537302 w 1609618"/>
                <a:gd name="connsiteY5" fmla="*/ 1463108 h 1817030"/>
                <a:gd name="connsiteX6" fmla="*/ 1557850 w 1609618"/>
                <a:gd name="connsiteY6" fmla="*/ 569257 h 1817030"/>
                <a:gd name="connsiteX7" fmla="*/ 951675 w 1609618"/>
                <a:gd name="connsiteY7" fmla="*/ 24726 h 1817030"/>
                <a:gd name="connsiteX8" fmla="*/ 509886 w 1609618"/>
                <a:gd name="connsiteY8" fmla="*/ 137742 h 181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9618" h="1817030">
                  <a:moveTo>
                    <a:pt x="509886" y="137742"/>
                  </a:moveTo>
                  <a:cubicBezTo>
                    <a:pt x="360911" y="228497"/>
                    <a:pt x="134879" y="410008"/>
                    <a:pt x="57823" y="569257"/>
                  </a:cubicBezTo>
                  <a:cubicBezTo>
                    <a:pt x="-19233" y="728506"/>
                    <a:pt x="-15808" y="906592"/>
                    <a:pt x="47549" y="1093239"/>
                  </a:cubicBezTo>
                  <a:cubicBezTo>
                    <a:pt x="110906" y="1279886"/>
                    <a:pt x="244470" y="1570987"/>
                    <a:pt x="437967" y="1689140"/>
                  </a:cubicBezTo>
                  <a:cubicBezTo>
                    <a:pt x="631464" y="1807293"/>
                    <a:pt x="1025307" y="1839827"/>
                    <a:pt x="1208529" y="1802155"/>
                  </a:cubicBezTo>
                  <a:cubicBezTo>
                    <a:pt x="1391751" y="1764483"/>
                    <a:pt x="1479082" y="1668591"/>
                    <a:pt x="1537302" y="1463108"/>
                  </a:cubicBezTo>
                  <a:cubicBezTo>
                    <a:pt x="1595522" y="1257625"/>
                    <a:pt x="1655455" y="808987"/>
                    <a:pt x="1557850" y="569257"/>
                  </a:cubicBezTo>
                  <a:cubicBezTo>
                    <a:pt x="1460246" y="329527"/>
                    <a:pt x="1131473" y="94933"/>
                    <a:pt x="951675" y="24726"/>
                  </a:cubicBezTo>
                  <a:cubicBezTo>
                    <a:pt x="771877" y="-45481"/>
                    <a:pt x="658861" y="46987"/>
                    <a:pt x="509886" y="137742"/>
                  </a:cubicBezTo>
                  <a:close/>
                </a:path>
              </a:pathLst>
            </a:custGeom>
            <a:solidFill>
              <a:srgbClr val="00B050">
                <a:alpha val="17000"/>
              </a:srgbClr>
            </a:solidFill>
            <a:ln w="38100" cmpd="sng">
              <a:solidFill>
                <a:srgbClr val="00B050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13" name="!!h">
            <a:extLst>
              <a:ext uri="{FF2B5EF4-FFF2-40B4-BE49-F238E27FC236}">
                <a16:creationId xmlns:a16="http://schemas.microsoft.com/office/drawing/2014/main" id="{62F511E5-E58E-141D-DE17-E5008B2C9C31}"/>
              </a:ext>
            </a:extLst>
          </p:cNvPr>
          <p:cNvSpPr/>
          <p:nvPr/>
        </p:nvSpPr>
        <p:spPr>
          <a:xfrm>
            <a:off x="3989468" y="1623317"/>
            <a:ext cx="870208" cy="2547991"/>
          </a:xfrm>
          <a:custGeom>
            <a:avLst/>
            <a:gdLst>
              <a:gd name="connsiteX0" fmla="*/ 202388 w 870208"/>
              <a:gd name="connsiteY0" fmla="*/ 2547991 h 2547991"/>
              <a:gd name="connsiteX1" fmla="*/ 109921 w 870208"/>
              <a:gd name="connsiteY1" fmla="*/ 1982912 h 2547991"/>
              <a:gd name="connsiteX2" fmla="*/ 27728 w 870208"/>
              <a:gd name="connsiteY2" fmla="*/ 1726058 h 2547991"/>
              <a:gd name="connsiteX3" fmla="*/ 7179 w 870208"/>
              <a:gd name="connsiteY3" fmla="*/ 1222625 h 2547991"/>
              <a:gd name="connsiteX4" fmla="*/ 140743 w 870208"/>
              <a:gd name="connsiteY4" fmla="*/ 729465 h 2547991"/>
              <a:gd name="connsiteX5" fmla="*/ 397597 w 870208"/>
              <a:gd name="connsiteY5" fmla="*/ 339047 h 2547991"/>
              <a:gd name="connsiteX6" fmla="*/ 870208 w 870208"/>
              <a:gd name="connsiteY6" fmla="*/ 0 h 254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208" h="2547991">
                <a:moveTo>
                  <a:pt x="202388" y="2547991"/>
                </a:moveTo>
                <a:cubicBezTo>
                  <a:pt x="170709" y="2333946"/>
                  <a:pt x="139031" y="2119901"/>
                  <a:pt x="109921" y="1982912"/>
                </a:cubicBezTo>
                <a:cubicBezTo>
                  <a:pt x="80811" y="1845923"/>
                  <a:pt x="44852" y="1852772"/>
                  <a:pt x="27728" y="1726058"/>
                </a:cubicBezTo>
                <a:cubicBezTo>
                  <a:pt x="10604" y="1599344"/>
                  <a:pt x="-11657" y="1388724"/>
                  <a:pt x="7179" y="1222625"/>
                </a:cubicBezTo>
                <a:cubicBezTo>
                  <a:pt x="26015" y="1056526"/>
                  <a:pt x="75673" y="876728"/>
                  <a:pt x="140743" y="729465"/>
                </a:cubicBezTo>
                <a:cubicBezTo>
                  <a:pt x="205813" y="582202"/>
                  <a:pt x="276020" y="460624"/>
                  <a:pt x="397597" y="339047"/>
                </a:cubicBezTo>
                <a:cubicBezTo>
                  <a:pt x="519174" y="217470"/>
                  <a:pt x="694691" y="108735"/>
                  <a:pt x="870208" y="0"/>
                </a:cubicBezTo>
              </a:path>
            </a:pathLst>
          </a:custGeom>
          <a:noFill/>
          <a:ln w="38100" cmpd="sng">
            <a:solidFill>
              <a:srgbClr val="0000FF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1F5AA0C-C342-3899-D2BF-0EC92D0BE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58"/>
    </mc:Choice>
    <mc:Fallback xmlns="">
      <p:transition advClick="0" advTm="2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6243E-7ED2-D95B-0BD0-EC60C5E2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18F409-6706-4CFC-CA9F-49896D39E2D8}"/>
              </a:ext>
            </a:extLst>
          </p:cNvPr>
          <p:cNvSpPr txBox="1"/>
          <p:nvPr/>
        </p:nvSpPr>
        <p:spPr>
          <a:xfrm>
            <a:off x="190499" y="114754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highlight>
                  <a:srgbClr val="FFFF00"/>
                </a:highlight>
              </a:rPr>
              <a:t>e.g. Image Classification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E7FBA7-95A6-6D3F-9EB6-1FB038A1F05B}"/>
              </a:ext>
            </a:extLst>
          </p:cNvPr>
          <p:cNvSpPr/>
          <p:nvPr/>
        </p:nvSpPr>
        <p:spPr>
          <a:xfrm>
            <a:off x="3136202" y="2696308"/>
            <a:ext cx="228600" cy="2286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6" name="!!g">
            <a:extLst>
              <a:ext uri="{FF2B5EF4-FFF2-40B4-BE49-F238E27FC236}">
                <a16:creationId xmlns:a16="http://schemas.microsoft.com/office/drawing/2014/main" id="{7150431C-AB30-3A4C-AF2F-423064822E2B}"/>
              </a:ext>
            </a:extLst>
          </p:cNvPr>
          <p:cNvCxnSpPr>
            <a:cxnSpLocks/>
            <a:stCxn id="8" idx="2"/>
            <a:endCxn id="33" idx="6"/>
          </p:cNvCxnSpPr>
          <p:nvPr/>
        </p:nvCxnSpPr>
        <p:spPr bwMode="auto">
          <a:xfrm flipH="1">
            <a:off x="3352800" y="2679857"/>
            <a:ext cx="973173" cy="105996"/>
          </a:xfrm>
          <a:prstGeom prst="lin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0" name="!!f">
            <a:extLst>
              <a:ext uri="{FF2B5EF4-FFF2-40B4-BE49-F238E27FC236}">
                <a16:creationId xmlns:a16="http://schemas.microsoft.com/office/drawing/2014/main" id="{249E0CE6-95FB-39DF-7AA6-DD6DFD447781}"/>
              </a:ext>
            </a:extLst>
          </p:cNvPr>
          <p:cNvCxnSpPr>
            <a:cxnSpLocks/>
            <a:endCxn id="34" idx="7"/>
          </p:cNvCxnSpPr>
          <p:nvPr/>
        </p:nvCxnSpPr>
        <p:spPr bwMode="auto">
          <a:xfrm flipH="1">
            <a:off x="3648335" y="2775165"/>
            <a:ext cx="721739" cy="734497"/>
          </a:xfrm>
          <a:prstGeom prst="lin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34" name="!!e">
            <a:extLst>
              <a:ext uri="{FF2B5EF4-FFF2-40B4-BE49-F238E27FC236}">
                <a16:creationId xmlns:a16="http://schemas.microsoft.com/office/drawing/2014/main" id="{7509538B-8A35-148A-A507-10D9A3B46BD3}"/>
              </a:ext>
            </a:extLst>
          </p:cNvPr>
          <p:cNvSpPr/>
          <p:nvPr/>
        </p:nvSpPr>
        <p:spPr>
          <a:xfrm>
            <a:off x="3453213" y="3476184"/>
            <a:ext cx="228600" cy="228600"/>
          </a:xfrm>
          <a:prstGeom prst="ellipse">
            <a:avLst/>
          </a:prstGeom>
          <a:solidFill>
            <a:schemeClr val="tx1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!!d">
            <a:extLst>
              <a:ext uri="{FF2B5EF4-FFF2-40B4-BE49-F238E27FC236}">
                <a16:creationId xmlns:a16="http://schemas.microsoft.com/office/drawing/2014/main" id="{A427B9B0-3F26-6772-BC86-BFFACCD7FFE8}"/>
              </a:ext>
            </a:extLst>
          </p:cNvPr>
          <p:cNvSpPr/>
          <p:nvPr/>
        </p:nvSpPr>
        <p:spPr>
          <a:xfrm>
            <a:off x="4325973" y="2565557"/>
            <a:ext cx="228600" cy="2286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6" name="!!c">
            <a:extLst>
              <a:ext uri="{FF2B5EF4-FFF2-40B4-BE49-F238E27FC236}">
                <a16:creationId xmlns:a16="http://schemas.microsoft.com/office/drawing/2014/main" id="{018EEF02-B4B5-DBC3-31B0-A5972DAA96B4}"/>
              </a:ext>
            </a:extLst>
          </p:cNvPr>
          <p:cNvCxnSpPr>
            <a:cxnSpLocks/>
            <a:endCxn id="9" idx="5"/>
          </p:cNvCxnSpPr>
          <p:nvPr/>
        </p:nvCxnSpPr>
        <p:spPr bwMode="auto">
          <a:xfrm flipH="1" flipV="1">
            <a:off x="3845674" y="1460610"/>
            <a:ext cx="559802" cy="1104947"/>
          </a:xfrm>
          <a:prstGeom prst="lin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9" name="!!b">
            <a:extLst>
              <a:ext uri="{FF2B5EF4-FFF2-40B4-BE49-F238E27FC236}">
                <a16:creationId xmlns:a16="http://schemas.microsoft.com/office/drawing/2014/main" id="{E1ED353A-3A9F-0588-8F5D-28A74B375530}"/>
              </a:ext>
            </a:extLst>
          </p:cNvPr>
          <p:cNvCxnSpPr>
            <a:cxnSpLocks/>
          </p:cNvCxnSpPr>
          <p:nvPr/>
        </p:nvCxnSpPr>
        <p:spPr bwMode="auto">
          <a:xfrm>
            <a:off x="3859577" y="1460611"/>
            <a:ext cx="1486949" cy="1778556"/>
          </a:xfrm>
          <a:prstGeom prst="lin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9" name="!!a">
            <a:extLst>
              <a:ext uri="{FF2B5EF4-FFF2-40B4-BE49-F238E27FC236}">
                <a16:creationId xmlns:a16="http://schemas.microsoft.com/office/drawing/2014/main" id="{A2E42AB9-79D4-FAE7-A577-3DDAA4F5CCAB}"/>
              </a:ext>
            </a:extLst>
          </p:cNvPr>
          <p:cNvSpPr/>
          <p:nvPr/>
        </p:nvSpPr>
        <p:spPr>
          <a:xfrm>
            <a:off x="3650552" y="1265488"/>
            <a:ext cx="228600" cy="228600"/>
          </a:xfrm>
          <a:prstGeom prst="ellipse">
            <a:avLst/>
          </a:prstGeom>
          <a:solidFill>
            <a:schemeClr val="tx1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FF243E-4B40-D0D6-EBC1-F60083E8F04F}"/>
              </a:ext>
            </a:extLst>
          </p:cNvPr>
          <p:cNvSpPr/>
          <p:nvPr/>
        </p:nvSpPr>
        <p:spPr>
          <a:xfrm>
            <a:off x="5143500" y="3229708"/>
            <a:ext cx="228600" cy="2286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9E53675-E443-EB86-5596-E405BC7337D9}"/>
              </a:ext>
            </a:extLst>
          </p:cNvPr>
          <p:cNvSpPr/>
          <p:nvPr/>
        </p:nvSpPr>
        <p:spPr>
          <a:xfrm>
            <a:off x="3124200" y="2671553"/>
            <a:ext cx="228600" cy="228600"/>
          </a:xfrm>
          <a:prstGeom prst="ellipse">
            <a:avLst/>
          </a:prstGeom>
          <a:solidFill>
            <a:schemeClr val="tx1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9" name="!!i">
            <a:extLst>
              <a:ext uri="{FF2B5EF4-FFF2-40B4-BE49-F238E27FC236}">
                <a16:creationId xmlns:a16="http://schemas.microsoft.com/office/drawing/2014/main" id="{0FA94144-D258-F30F-7B07-339536562B4E}"/>
              </a:ext>
            </a:extLst>
          </p:cNvPr>
          <p:cNvCxnSpPr>
            <a:cxnSpLocks/>
            <a:stCxn id="34" idx="6"/>
          </p:cNvCxnSpPr>
          <p:nvPr/>
        </p:nvCxnSpPr>
        <p:spPr bwMode="auto">
          <a:xfrm flipV="1">
            <a:off x="3681813" y="3388529"/>
            <a:ext cx="1461687" cy="201955"/>
          </a:xfrm>
          <a:prstGeom prst="lin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64C438-5CDD-2AE1-1A78-62ED901642DB}"/>
              </a:ext>
            </a:extLst>
          </p:cNvPr>
          <p:cNvGrpSpPr/>
          <p:nvPr/>
        </p:nvGrpSpPr>
        <p:grpSpPr>
          <a:xfrm>
            <a:off x="2767179" y="1004542"/>
            <a:ext cx="3027843" cy="2977777"/>
            <a:chOff x="2767179" y="1004542"/>
            <a:chExt cx="3027843" cy="297777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09B428A-728D-7589-73B3-87E2F87B6F42}"/>
                </a:ext>
              </a:extLst>
            </p:cNvPr>
            <p:cNvSpPr/>
            <p:nvPr/>
          </p:nvSpPr>
          <p:spPr>
            <a:xfrm>
              <a:off x="2767179" y="1004542"/>
              <a:ext cx="1402339" cy="2977777"/>
            </a:xfrm>
            <a:custGeom>
              <a:avLst/>
              <a:gdLst>
                <a:gd name="connsiteX0" fmla="*/ 1301387 w 1402339"/>
                <a:gd name="connsiteY0" fmla="*/ 12600 h 2977777"/>
                <a:gd name="connsiteX1" fmla="*/ 1393855 w 1402339"/>
                <a:gd name="connsiteY1" fmla="*/ 125615 h 2977777"/>
                <a:gd name="connsiteX2" fmla="*/ 1137001 w 1402339"/>
                <a:gd name="connsiteY2" fmla="*/ 1050289 h 2977777"/>
                <a:gd name="connsiteX3" fmla="*/ 1095904 w 1402339"/>
                <a:gd name="connsiteY3" fmla="*/ 1635916 h 2977777"/>
                <a:gd name="connsiteX4" fmla="*/ 1332210 w 1402339"/>
                <a:gd name="connsiteY4" fmla="*/ 2314011 h 2977777"/>
                <a:gd name="connsiteX5" fmla="*/ 1239742 w 1402339"/>
                <a:gd name="connsiteY5" fmla="*/ 2879089 h 2977777"/>
                <a:gd name="connsiteX6" fmla="*/ 386987 w 1402339"/>
                <a:gd name="connsiteY6" fmla="*/ 2879089 h 2977777"/>
                <a:gd name="connsiteX7" fmla="*/ 17118 w 1402339"/>
                <a:gd name="connsiteY7" fmla="*/ 1892770 h 2977777"/>
                <a:gd name="connsiteX8" fmla="*/ 150682 w 1402339"/>
                <a:gd name="connsiteY8" fmla="*/ 474937 h 2977777"/>
                <a:gd name="connsiteX9" fmla="*/ 921243 w 1402339"/>
                <a:gd name="connsiteY9" fmla="*/ 53696 h 2977777"/>
                <a:gd name="connsiteX10" fmla="*/ 1301387 w 1402339"/>
                <a:gd name="connsiteY10" fmla="*/ 12600 h 297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39" h="2977777">
                  <a:moveTo>
                    <a:pt x="1301387" y="12600"/>
                  </a:moveTo>
                  <a:cubicBezTo>
                    <a:pt x="1380156" y="24586"/>
                    <a:pt x="1421253" y="-47333"/>
                    <a:pt x="1393855" y="125615"/>
                  </a:cubicBezTo>
                  <a:cubicBezTo>
                    <a:pt x="1366457" y="298563"/>
                    <a:pt x="1186660" y="798572"/>
                    <a:pt x="1137001" y="1050289"/>
                  </a:cubicBezTo>
                  <a:cubicBezTo>
                    <a:pt x="1087342" y="1302006"/>
                    <a:pt x="1063369" y="1425296"/>
                    <a:pt x="1095904" y="1635916"/>
                  </a:cubicBezTo>
                  <a:cubicBezTo>
                    <a:pt x="1128439" y="1846536"/>
                    <a:pt x="1308237" y="2106816"/>
                    <a:pt x="1332210" y="2314011"/>
                  </a:cubicBezTo>
                  <a:cubicBezTo>
                    <a:pt x="1356183" y="2521207"/>
                    <a:pt x="1397279" y="2784909"/>
                    <a:pt x="1239742" y="2879089"/>
                  </a:cubicBezTo>
                  <a:cubicBezTo>
                    <a:pt x="1082205" y="2973269"/>
                    <a:pt x="590758" y="3043475"/>
                    <a:pt x="386987" y="2879089"/>
                  </a:cubicBezTo>
                  <a:cubicBezTo>
                    <a:pt x="183216" y="2714703"/>
                    <a:pt x="56502" y="2293462"/>
                    <a:pt x="17118" y="1892770"/>
                  </a:cubicBezTo>
                  <a:cubicBezTo>
                    <a:pt x="-22266" y="1492078"/>
                    <a:pt x="-5" y="781449"/>
                    <a:pt x="150682" y="474937"/>
                  </a:cubicBezTo>
                  <a:cubicBezTo>
                    <a:pt x="301369" y="168425"/>
                    <a:pt x="724322" y="129040"/>
                    <a:pt x="921243" y="53696"/>
                  </a:cubicBezTo>
                  <a:cubicBezTo>
                    <a:pt x="1118164" y="-21648"/>
                    <a:pt x="1222618" y="614"/>
                    <a:pt x="1301387" y="12600"/>
                  </a:cubicBezTo>
                  <a:close/>
                </a:path>
              </a:pathLst>
            </a:custGeom>
            <a:solidFill>
              <a:schemeClr val="accent1">
                <a:lumMod val="90000"/>
                <a:alpha val="18000"/>
              </a:schemeClr>
            </a:solidFill>
            <a:ln w="38100" cmpd="sng">
              <a:solidFill>
                <a:srgbClr val="0000FF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67BFC70-D52F-0E16-0696-37D9FD9BA917}"/>
                </a:ext>
              </a:extLst>
            </p:cNvPr>
            <p:cNvSpPr/>
            <p:nvPr/>
          </p:nvSpPr>
          <p:spPr>
            <a:xfrm>
              <a:off x="4185404" y="1947912"/>
              <a:ext cx="1609618" cy="1817030"/>
            </a:xfrm>
            <a:custGeom>
              <a:avLst/>
              <a:gdLst>
                <a:gd name="connsiteX0" fmla="*/ 509886 w 1609618"/>
                <a:gd name="connsiteY0" fmla="*/ 137742 h 1817030"/>
                <a:gd name="connsiteX1" fmla="*/ 57823 w 1609618"/>
                <a:gd name="connsiteY1" fmla="*/ 569257 h 1817030"/>
                <a:gd name="connsiteX2" fmla="*/ 47549 w 1609618"/>
                <a:gd name="connsiteY2" fmla="*/ 1093239 h 1817030"/>
                <a:gd name="connsiteX3" fmla="*/ 437967 w 1609618"/>
                <a:gd name="connsiteY3" fmla="*/ 1689140 h 1817030"/>
                <a:gd name="connsiteX4" fmla="*/ 1208529 w 1609618"/>
                <a:gd name="connsiteY4" fmla="*/ 1802155 h 1817030"/>
                <a:gd name="connsiteX5" fmla="*/ 1537302 w 1609618"/>
                <a:gd name="connsiteY5" fmla="*/ 1463108 h 1817030"/>
                <a:gd name="connsiteX6" fmla="*/ 1557850 w 1609618"/>
                <a:gd name="connsiteY6" fmla="*/ 569257 h 1817030"/>
                <a:gd name="connsiteX7" fmla="*/ 951675 w 1609618"/>
                <a:gd name="connsiteY7" fmla="*/ 24726 h 1817030"/>
                <a:gd name="connsiteX8" fmla="*/ 509886 w 1609618"/>
                <a:gd name="connsiteY8" fmla="*/ 137742 h 181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9618" h="1817030">
                  <a:moveTo>
                    <a:pt x="509886" y="137742"/>
                  </a:moveTo>
                  <a:cubicBezTo>
                    <a:pt x="360911" y="228497"/>
                    <a:pt x="134879" y="410008"/>
                    <a:pt x="57823" y="569257"/>
                  </a:cubicBezTo>
                  <a:cubicBezTo>
                    <a:pt x="-19233" y="728506"/>
                    <a:pt x="-15808" y="906592"/>
                    <a:pt x="47549" y="1093239"/>
                  </a:cubicBezTo>
                  <a:cubicBezTo>
                    <a:pt x="110906" y="1279886"/>
                    <a:pt x="244470" y="1570987"/>
                    <a:pt x="437967" y="1689140"/>
                  </a:cubicBezTo>
                  <a:cubicBezTo>
                    <a:pt x="631464" y="1807293"/>
                    <a:pt x="1025307" y="1839827"/>
                    <a:pt x="1208529" y="1802155"/>
                  </a:cubicBezTo>
                  <a:cubicBezTo>
                    <a:pt x="1391751" y="1764483"/>
                    <a:pt x="1479082" y="1668591"/>
                    <a:pt x="1537302" y="1463108"/>
                  </a:cubicBezTo>
                  <a:cubicBezTo>
                    <a:pt x="1595522" y="1257625"/>
                    <a:pt x="1655455" y="808987"/>
                    <a:pt x="1557850" y="569257"/>
                  </a:cubicBezTo>
                  <a:cubicBezTo>
                    <a:pt x="1460246" y="329527"/>
                    <a:pt x="1131473" y="94933"/>
                    <a:pt x="951675" y="24726"/>
                  </a:cubicBezTo>
                  <a:cubicBezTo>
                    <a:pt x="771877" y="-45481"/>
                    <a:pt x="658861" y="46987"/>
                    <a:pt x="509886" y="137742"/>
                  </a:cubicBezTo>
                  <a:close/>
                </a:path>
              </a:pathLst>
            </a:custGeom>
            <a:solidFill>
              <a:srgbClr val="00B050">
                <a:alpha val="17000"/>
              </a:srgbClr>
            </a:solidFill>
            <a:ln w="38100" cmpd="sng">
              <a:solidFill>
                <a:srgbClr val="00B050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pic>
        <p:nvPicPr>
          <p:cNvPr id="1026" name="Picture 2" descr="Dog, facts and photos">
            <a:extLst>
              <a:ext uri="{FF2B5EF4-FFF2-40B4-BE49-F238E27FC236}">
                <a16:creationId xmlns:a16="http://schemas.microsoft.com/office/drawing/2014/main" id="{431D4700-066A-6E03-0C87-1A067CBC3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83" y="1202608"/>
            <a:ext cx="1019924" cy="67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ve things all small dog owners should know | Hartz">
            <a:extLst>
              <a:ext uri="{FF2B5EF4-FFF2-40B4-BE49-F238E27FC236}">
                <a16:creationId xmlns:a16="http://schemas.microsoft.com/office/drawing/2014/main" id="{D2D34347-8E79-30D6-0D96-62170599F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198" y="2436099"/>
            <a:ext cx="963682" cy="80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dogs contribute to your health and happiness">
            <a:extLst>
              <a:ext uri="{FF2B5EF4-FFF2-40B4-BE49-F238E27FC236}">
                <a16:creationId xmlns:a16="http://schemas.microsoft.com/office/drawing/2014/main" id="{550D5999-40A0-8378-581F-CCD01DCB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04" y="3388529"/>
            <a:ext cx="1163718" cy="77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mestic cat">
            <a:extLst>
              <a:ext uri="{FF2B5EF4-FFF2-40B4-BE49-F238E27FC236}">
                <a16:creationId xmlns:a16="http://schemas.microsoft.com/office/drawing/2014/main" id="{435FB067-E40C-6EE4-907A-A3CBA9293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12" y="3002193"/>
            <a:ext cx="683630" cy="68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0 fascinating facts about black cats – FELIWAY Shop">
            <a:extLst>
              <a:ext uri="{FF2B5EF4-FFF2-40B4-BE49-F238E27FC236}">
                <a16:creationId xmlns:a16="http://schemas.microsoft.com/office/drawing/2014/main" id="{2FA8FD78-EF66-3716-AE61-F3E39F57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035" y="2558531"/>
            <a:ext cx="791980" cy="5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5EDE847-6A7D-B475-F802-0A62AE41983E}"/>
              </a:ext>
            </a:extLst>
          </p:cNvPr>
          <p:cNvGrpSpPr/>
          <p:nvPr/>
        </p:nvGrpSpPr>
        <p:grpSpPr>
          <a:xfrm>
            <a:off x="3068278" y="4495903"/>
            <a:ext cx="3870588" cy="2343648"/>
            <a:chOff x="3068278" y="4495903"/>
            <a:chExt cx="3870588" cy="23436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42A685-7089-D168-87FC-55BD72D259D0}"/>
                </a:ext>
              </a:extLst>
            </p:cNvPr>
            <p:cNvSpPr txBox="1"/>
            <p:nvPr/>
          </p:nvSpPr>
          <p:spPr>
            <a:xfrm>
              <a:off x="5376765" y="4815789"/>
              <a:ext cx="15621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>
                  <a:highlight>
                    <a:srgbClr val="FFFF00"/>
                  </a:highlight>
                </a:rPr>
                <a:t>???</a:t>
              </a:r>
            </a:p>
          </p:txBody>
        </p:sp>
        <p:pic>
          <p:nvPicPr>
            <p:cNvPr id="1038" name="Picture 14" descr="Diego | Ice Age Wiki | Fandom">
              <a:extLst>
                <a:ext uri="{FF2B5EF4-FFF2-40B4-BE49-F238E27FC236}">
                  <a16:creationId xmlns:a16="http://schemas.microsoft.com/office/drawing/2014/main" id="{95A48D90-B7CE-E102-E692-4B680632B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278" y="4495903"/>
              <a:ext cx="2726744" cy="2343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259A1CC-EF51-69E2-A802-B97A14EA87CA}"/>
              </a:ext>
            </a:extLst>
          </p:cNvPr>
          <p:cNvSpPr txBox="1"/>
          <p:nvPr/>
        </p:nvSpPr>
        <p:spPr>
          <a:xfrm>
            <a:off x="5768653" y="767119"/>
            <a:ext cx="3339385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Weighted max cut</a:t>
            </a:r>
          </a:p>
          <a:p>
            <a:pPr algn="ctr">
              <a:buNone/>
            </a:pPr>
            <a:r>
              <a:rPr lang="en-US" dirty="0"/>
              <a:t>(maximize distance</a:t>
            </a:r>
          </a:p>
          <a:p>
            <a:pPr algn="ctr">
              <a:buNone/>
            </a:pPr>
            <a:r>
              <a:rPr lang="en-US" dirty="0"/>
              <a:t>BETWEEN groups) 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45667C93-71C8-E71D-4678-58B06B4C5B6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68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3669"/>
    </mc:Choice>
    <mc:Fallback xmlns="">
      <p:transition advClick="0" advTm="43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6243E-7ED2-D95B-0BD0-EC60C5E2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18F409-6706-4CFC-CA9F-49896D39E2D8}"/>
              </a:ext>
            </a:extLst>
          </p:cNvPr>
          <p:cNvSpPr txBox="1"/>
          <p:nvPr/>
        </p:nvSpPr>
        <p:spPr>
          <a:xfrm>
            <a:off x="190499" y="114754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highlight>
                  <a:srgbClr val="FFFF00"/>
                </a:highlight>
              </a:rPr>
              <a:t>Boolean 3-SAT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7B39A3-489F-5E71-3652-8D8DAF5529F2}"/>
              </a:ext>
            </a:extLst>
          </p:cNvPr>
          <p:cNvGrpSpPr/>
          <p:nvPr/>
        </p:nvGrpSpPr>
        <p:grpSpPr>
          <a:xfrm>
            <a:off x="623374" y="1138535"/>
            <a:ext cx="8063426" cy="461665"/>
            <a:chOff x="1080631" y="1571819"/>
            <a:chExt cx="8063426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D483F3-1108-5160-9B84-28AB1A59828C}"/>
                </a:ext>
              </a:extLst>
            </p:cNvPr>
            <p:cNvSpPr txBox="1"/>
            <p:nvPr/>
          </p:nvSpPr>
          <p:spPr>
            <a:xfrm>
              <a:off x="1080631" y="1571819"/>
              <a:ext cx="80634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(x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en-US" sz="1600" dirty="0"/>
                <a:t>v</a:t>
              </a:r>
              <a:r>
                <a:rPr lang="en-US" dirty="0"/>
                <a:t> x</a:t>
              </a:r>
              <a:r>
                <a:rPr lang="en-US" baseline="-25000" dirty="0"/>
                <a:t>2</a:t>
              </a:r>
              <a:r>
                <a:rPr lang="en-US" dirty="0"/>
                <a:t> </a:t>
              </a:r>
              <a:r>
                <a:rPr lang="en-US" sz="1600" dirty="0"/>
                <a:t>v</a:t>
              </a:r>
              <a:r>
                <a:rPr lang="en-US" dirty="0"/>
                <a:t> x</a:t>
              </a:r>
              <a:r>
                <a:rPr lang="en-US" baseline="-25000" dirty="0"/>
                <a:t>3</a:t>
              </a:r>
              <a:r>
                <a:rPr lang="en-US" dirty="0"/>
                <a:t>) </a:t>
              </a:r>
              <a:r>
                <a:rPr lang="en-US" sz="3600" baseline="-25000" dirty="0"/>
                <a:t>^</a:t>
              </a:r>
              <a:r>
                <a:rPr lang="en-US" dirty="0"/>
                <a:t> (x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en-US" sz="1600" dirty="0"/>
                <a:t>v</a:t>
              </a:r>
              <a:r>
                <a:rPr lang="en-US" dirty="0"/>
                <a:t> x</a:t>
              </a:r>
              <a:r>
                <a:rPr lang="en-US" baseline="-25000" dirty="0"/>
                <a:t>2</a:t>
              </a:r>
              <a:r>
                <a:rPr lang="en-US" dirty="0"/>
                <a:t> </a:t>
              </a:r>
              <a:r>
                <a:rPr lang="en-US" sz="1600" dirty="0"/>
                <a:t>v</a:t>
              </a:r>
              <a:r>
                <a:rPr lang="en-US" dirty="0"/>
                <a:t> x</a:t>
              </a:r>
              <a:r>
                <a:rPr lang="en-US" baseline="-25000" dirty="0"/>
                <a:t>4</a:t>
              </a:r>
              <a:r>
                <a:rPr lang="en-US" dirty="0"/>
                <a:t>) </a:t>
              </a:r>
              <a:r>
                <a:rPr lang="en-US" sz="3600" baseline="-25000" dirty="0"/>
                <a:t>^</a:t>
              </a:r>
              <a:r>
                <a:rPr lang="en-US" sz="2400" dirty="0"/>
                <a:t> </a:t>
              </a:r>
              <a:r>
                <a:rPr lang="en-US" dirty="0"/>
                <a:t>(x</a:t>
              </a:r>
              <a:r>
                <a:rPr lang="en-US" baseline="-25000" dirty="0"/>
                <a:t>4</a:t>
              </a:r>
              <a:r>
                <a:rPr lang="en-US" dirty="0"/>
                <a:t> </a:t>
              </a:r>
              <a:r>
                <a:rPr lang="en-US" sz="1600" dirty="0"/>
                <a:t>v</a:t>
              </a:r>
              <a:r>
                <a:rPr lang="en-US" dirty="0"/>
                <a:t> x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en-US" sz="1600" dirty="0"/>
                <a:t>v</a:t>
              </a:r>
              <a:r>
                <a:rPr lang="en-US" dirty="0"/>
                <a:t> x</a:t>
              </a:r>
              <a:r>
                <a:rPr lang="en-US" baseline="-25000" dirty="0"/>
                <a:t>3</a:t>
              </a:r>
              <a:r>
                <a:rPr lang="en-US" dirty="0"/>
                <a:t>) </a:t>
              </a:r>
              <a:r>
                <a:rPr lang="en-US" sz="3600" baseline="-25000" dirty="0"/>
                <a:t>^</a:t>
              </a:r>
              <a:r>
                <a:rPr lang="en-US" sz="2400" dirty="0"/>
                <a:t> </a:t>
              </a:r>
              <a:r>
                <a:rPr lang="en-US" dirty="0"/>
                <a:t>(x</a:t>
              </a:r>
              <a:r>
                <a:rPr lang="en-US" baseline="-25000" dirty="0"/>
                <a:t>4</a:t>
              </a:r>
              <a:r>
                <a:rPr lang="en-US" dirty="0"/>
                <a:t> </a:t>
              </a:r>
              <a:r>
                <a:rPr lang="en-US" sz="1600" dirty="0"/>
                <a:t>v</a:t>
              </a:r>
              <a:r>
                <a:rPr lang="en-US" dirty="0"/>
                <a:t> x</a:t>
              </a:r>
              <a:r>
                <a:rPr lang="en-US" baseline="-25000" dirty="0"/>
                <a:t>1</a:t>
              </a:r>
              <a:r>
                <a:rPr lang="en-US" dirty="0"/>
                <a:t> </a:t>
              </a:r>
              <a:r>
                <a:rPr lang="en-US" sz="1600" dirty="0"/>
                <a:t>v</a:t>
              </a:r>
              <a:r>
                <a:rPr lang="en-US" dirty="0"/>
                <a:t> x</a:t>
              </a:r>
              <a:r>
                <a:rPr lang="en-US" baseline="-25000" dirty="0"/>
                <a:t>2</a:t>
              </a:r>
              <a:r>
                <a:rPr lang="en-US" dirty="0"/>
                <a:t>)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EB451AA-C930-4138-9332-3807B26D30D7}"/>
                    </a:ext>
                  </a:extLst>
                </p14:cNvPr>
                <p14:cNvContentPartPr/>
                <p14:nvPr/>
              </p14:nvContentPartPr>
              <p14:xfrm>
                <a:off x="4425994" y="1630095"/>
                <a:ext cx="169200" cy="7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EB451AA-C930-4138-9332-3807B26D30D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17354" y="1621095"/>
                  <a:ext cx="186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AE08A4F-E6B6-CEE2-9F2D-D5094DBDB548}"/>
                    </a:ext>
                  </a:extLst>
                </p14:cNvPr>
                <p14:cNvContentPartPr/>
                <p14:nvPr/>
              </p14:nvContentPartPr>
              <p14:xfrm>
                <a:off x="5906697" y="1607775"/>
                <a:ext cx="172800" cy="13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AE08A4F-E6B6-CEE2-9F2D-D5094DBDB5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97697" y="1598775"/>
                  <a:ext cx="190440" cy="31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F490812-A045-E18E-5942-5A7023DF0A44}"/>
              </a:ext>
            </a:extLst>
          </p:cNvPr>
          <p:cNvSpPr txBox="1"/>
          <p:nvPr/>
        </p:nvSpPr>
        <p:spPr>
          <a:xfrm>
            <a:off x="3568769" y="3635515"/>
            <a:ext cx="1138335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x</a:t>
            </a:r>
            <a:r>
              <a:rPr lang="en-US" baseline="-25000" dirty="0"/>
              <a:t>1 </a:t>
            </a:r>
            <a:r>
              <a:rPr lang="en-US" dirty="0"/>
              <a:t>= 1</a:t>
            </a:r>
          </a:p>
          <a:p>
            <a:pPr>
              <a:buNone/>
            </a:pP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= 0</a:t>
            </a:r>
          </a:p>
          <a:p>
            <a:pPr>
              <a:buNone/>
            </a:pPr>
            <a:r>
              <a:rPr lang="en-US" dirty="0"/>
              <a:t>x</a:t>
            </a:r>
            <a:r>
              <a:rPr lang="en-US" baseline="-25000" dirty="0"/>
              <a:t>3</a:t>
            </a:r>
            <a:r>
              <a:rPr lang="en-US" dirty="0"/>
              <a:t>= 0</a:t>
            </a:r>
          </a:p>
          <a:p>
            <a:pPr>
              <a:buNone/>
            </a:pPr>
            <a:r>
              <a:rPr lang="en-US" dirty="0"/>
              <a:t>x</a:t>
            </a:r>
            <a:r>
              <a:rPr lang="en-US" baseline="-25000" dirty="0"/>
              <a:t>4</a:t>
            </a:r>
            <a:r>
              <a:rPr lang="en-US" dirty="0"/>
              <a:t>=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DF81F0-B69C-65F4-8932-C97EC56864F0}"/>
                  </a:ext>
                </a:extLst>
              </p14:cNvPr>
              <p14:cNvContentPartPr/>
              <p14:nvPr/>
            </p14:nvContentPartPr>
            <p14:xfrm>
              <a:off x="1355040" y="1166916"/>
              <a:ext cx="0" cy="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DF81F0-B69C-65F4-8932-C97EC56864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5040" y="1166916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70E7AB-6656-29D9-1018-8D3BD73468B2}"/>
                  </a:ext>
                </a:extLst>
              </p14:cNvPr>
              <p14:cNvContentPartPr/>
              <p14:nvPr/>
            </p14:nvContentPartPr>
            <p14:xfrm>
              <a:off x="6003240" y="1166916"/>
              <a:ext cx="0" cy="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70E7AB-6656-29D9-1018-8D3BD73468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3240" y="1166916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CCDE41B-20D3-BE9B-1123-74D257334969}"/>
                  </a:ext>
                </a:extLst>
              </p14:cNvPr>
              <p14:cNvContentPartPr/>
              <p14:nvPr/>
            </p14:nvContentPartPr>
            <p14:xfrm>
              <a:off x="7794154" y="2784975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CCDE41B-20D3-BE9B-1123-74D2573349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85514" y="277633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4ECCE4AE-68FD-7E8A-A0F3-C23BCC9B866B}"/>
              </a:ext>
            </a:extLst>
          </p:cNvPr>
          <p:cNvSpPr txBox="1"/>
          <p:nvPr/>
        </p:nvSpPr>
        <p:spPr>
          <a:xfrm>
            <a:off x="1219200" y="2162316"/>
            <a:ext cx="7234673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Find consistent assignments of x</a:t>
            </a:r>
            <a:r>
              <a:rPr lang="en-US" baseline="-25000" dirty="0"/>
              <a:t>i</a:t>
            </a:r>
            <a:r>
              <a:rPr lang="en-US" dirty="0"/>
              <a:t> = 0, 1 such that</a:t>
            </a:r>
          </a:p>
          <a:p>
            <a:pPr algn="l">
              <a:buNone/>
            </a:pPr>
            <a:r>
              <a:rPr lang="en-US" dirty="0"/>
              <a:t>the net result is 1 (TRUE)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EEAA212-3298-DB03-0564-E6CE4B7303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23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9120"/>
    </mc:Choice>
    <mc:Fallback xmlns="">
      <p:transition advClick="0" advTm="129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37B52-56AC-C8E6-6E3B-1788FADD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F54253-2754-DA85-DD7A-A36D2F8E1D05}"/>
              </a:ext>
            </a:extLst>
          </p:cNvPr>
          <p:cNvSpPr txBox="1"/>
          <p:nvPr/>
        </p:nvSpPr>
        <p:spPr>
          <a:xfrm>
            <a:off x="990600" y="1905000"/>
            <a:ext cx="7752443" cy="2234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Calculating sums </a:t>
            </a:r>
            <a:r>
              <a:rPr lang="en-US" dirty="0" err="1"/>
              <a:t>etc</a:t>
            </a:r>
            <a:r>
              <a:rPr lang="en-US" dirty="0"/>
              <a:t> are ‘easy’. CMOS does that very</a:t>
            </a:r>
          </a:p>
          <a:p>
            <a:pPr algn="l">
              <a:buNone/>
            </a:pPr>
            <a:r>
              <a:rPr lang="en-US" dirty="0"/>
              <a:t>quickly. We keep pushing our limits on this.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There are problems that are fundamentally harder</a:t>
            </a:r>
          </a:p>
          <a:p>
            <a:pPr algn="l">
              <a:buNone/>
            </a:pPr>
            <a:r>
              <a:rPr lang="en-US" dirty="0"/>
              <a:t>to solve. </a:t>
            </a:r>
            <a:r>
              <a:rPr lang="en-US" dirty="0">
                <a:solidFill>
                  <a:srgbClr val="FF0000"/>
                </a:solidFill>
              </a:rPr>
              <a:t>They need an entirely different approach</a:t>
            </a:r>
            <a:r>
              <a:rPr lang="en-US" dirty="0"/>
              <a:t>.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62E50F-10D8-1593-7B48-227B936E6B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01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3706">
        <p159:morph option="byObject"/>
      </p:transition>
    </mc:Choice>
    <mc:Fallback xmlns="">
      <p:transition spd="slow" advClick="0" advTm="137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732A830F-DEE0-1EC7-8CB6-746D9C558B64}"/>
              </a:ext>
            </a:extLst>
          </p:cNvPr>
          <p:cNvSpPr/>
          <p:nvPr/>
        </p:nvSpPr>
        <p:spPr>
          <a:xfrm>
            <a:off x="2247900" y="1905000"/>
            <a:ext cx="4648200" cy="4162927"/>
          </a:xfrm>
          <a:prstGeom prst="ellipse">
            <a:avLst/>
          </a:prstGeom>
          <a:solidFill>
            <a:srgbClr val="899BFC">
              <a:alpha val="35000"/>
            </a:srgbClr>
          </a:solidFill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6243E-7ED2-D95B-0BD0-EC60C5E2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CEC0BB-5305-46F1-F92E-CE328FFD3A25}"/>
              </a:ext>
            </a:extLst>
          </p:cNvPr>
          <p:cNvSpPr/>
          <p:nvPr/>
        </p:nvSpPr>
        <p:spPr>
          <a:xfrm>
            <a:off x="3273459" y="3986464"/>
            <a:ext cx="2667000" cy="1828800"/>
          </a:xfrm>
          <a:prstGeom prst="ellipse">
            <a:avLst/>
          </a:prstGeom>
          <a:solidFill>
            <a:srgbClr val="FDD08D"/>
          </a:solidFill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554FD5-AEA6-C0E7-21DD-F621596990D5}"/>
              </a:ext>
            </a:extLst>
          </p:cNvPr>
          <p:cNvSpPr/>
          <p:nvPr/>
        </p:nvSpPr>
        <p:spPr>
          <a:xfrm>
            <a:off x="3345837" y="4090628"/>
            <a:ext cx="2452326" cy="1523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85971"/>
              </a:avLst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P-time solution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B7D7D-9467-0AFC-982C-BFFF92D4843E}"/>
              </a:ext>
            </a:extLst>
          </p:cNvPr>
          <p:cNvSpPr/>
          <p:nvPr/>
        </p:nvSpPr>
        <p:spPr>
          <a:xfrm>
            <a:off x="3006541" y="4488271"/>
            <a:ext cx="3200836" cy="1447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85971"/>
              </a:avLst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P-time certification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FB5845C-FEFD-7E94-2BB7-CC25FABFEC34}"/>
              </a:ext>
            </a:extLst>
          </p:cNvPr>
          <p:cNvGrpSpPr/>
          <p:nvPr/>
        </p:nvGrpSpPr>
        <p:grpSpPr>
          <a:xfrm>
            <a:off x="4016740" y="6169269"/>
            <a:ext cx="1541117" cy="323951"/>
            <a:chOff x="3832054" y="2230993"/>
            <a:chExt cx="1541117" cy="32395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E3592A9-6759-7894-9972-8489E7AD90E2}"/>
                </a:ext>
              </a:extLst>
            </p:cNvPr>
            <p:cNvSpPr/>
            <p:nvPr/>
          </p:nvSpPr>
          <p:spPr>
            <a:xfrm>
              <a:off x="3832054" y="2230993"/>
              <a:ext cx="1479892" cy="307777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20082C-9C32-244E-9F31-33DC22DD3568}"/>
                </a:ext>
              </a:extLst>
            </p:cNvPr>
            <p:cNvSpPr txBox="1"/>
            <p:nvPr/>
          </p:nvSpPr>
          <p:spPr>
            <a:xfrm>
              <a:off x="3893279" y="2247167"/>
              <a:ext cx="1479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400" dirty="0"/>
                <a:t>NP: Certify in P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65014F3-7CAC-BD0B-212D-6646FA6A27CB}"/>
              </a:ext>
            </a:extLst>
          </p:cNvPr>
          <p:cNvGrpSpPr/>
          <p:nvPr/>
        </p:nvGrpSpPr>
        <p:grpSpPr>
          <a:xfrm>
            <a:off x="5603446" y="3737097"/>
            <a:ext cx="3257327" cy="593969"/>
            <a:chOff x="5452719" y="3788712"/>
            <a:chExt cx="3257327" cy="59396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C2FB39B-B34F-3F4E-0D8A-AA13B6B49A3E}"/>
                </a:ext>
              </a:extLst>
            </p:cNvPr>
            <p:cNvGrpSpPr/>
            <p:nvPr/>
          </p:nvGrpSpPr>
          <p:grpSpPr>
            <a:xfrm>
              <a:off x="5452719" y="3788712"/>
              <a:ext cx="1176682" cy="319950"/>
              <a:chOff x="3284298" y="2218820"/>
              <a:chExt cx="1176682" cy="31995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F9581AB-6A17-33DE-6C8D-A0CF4EB67EFE}"/>
                  </a:ext>
                </a:extLst>
              </p:cNvPr>
              <p:cNvSpPr/>
              <p:nvPr/>
            </p:nvSpPr>
            <p:spPr>
              <a:xfrm>
                <a:off x="3284298" y="2230993"/>
                <a:ext cx="1176682" cy="307777"/>
              </a:xfrm>
              <a:prstGeom prst="rect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just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B309D92-DE89-2202-47C0-7CB19A5C7457}"/>
                  </a:ext>
                </a:extLst>
              </p:cNvPr>
              <p:cNvSpPr txBox="1"/>
              <p:nvPr/>
            </p:nvSpPr>
            <p:spPr>
              <a:xfrm>
                <a:off x="3553230" y="2218820"/>
                <a:ext cx="9077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-US" sz="1400" dirty="0"/>
                  <a:t>NPI: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C0E6F97-A14E-2C9C-E286-AF430A72ACD3}"/>
                </a:ext>
              </a:extLst>
            </p:cNvPr>
            <p:cNvSpPr txBox="1"/>
            <p:nvPr/>
          </p:nvSpPr>
          <p:spPr>
            <a:xfrm>
              <a:off x="6898332" y="3859461"/>
              <a:ext cx="18117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buNone/>
              </a:pPr>
              <a:r>
                <a:rPr lang="en-US" sz="1400" b="1" dirty="0">
                  <a:solidFill>
                    <a:srgbClr val="0000FF"/>
                  </a:solidFill>
                </a:rPr>
                <a:t>Good example?</a:t>
              </a:r>
              <a:br>
                <a:rPr lang="en-US" sz="1400" b="1" dirty="0">
                  <a:solidFill>
                    <a:srgbClr val="0000FF"/>
                  </a:solidFill>
                </a:rPr>
              </a:br>
              <a:r>
                <a:rPr lang="en-US" sz="1400" b="1" dirty="0">
                  <a:solidFill>
                    <a:srgbClr val="0000FF"/>
                  </a:solidFill>
                </a:rPr>
                <a:t>Conjectures exist…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9EB2109-5D0F-EAB3-9AF8-60AC422B9196}"/>
              </a:ext>
            </a:extLst>
          </p:cNvPr>
          <p:cNvGrpSpPr/>
          <p:nvPr/>
        </p:nvGrpSpPr>
        <p:grpSpPr>
          <a:xfrm>
            <a:off x="203818" y="4758469"/>
            <a:ext cx="5466469" cy="2039661"/>
            <a:chOff x="203818" y="4758469"/>
            <a:chExt cx="5466469" cy="2039661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2835684-6BD3-AE85-9C39-52D858728EC7}"/>
                </a:ext>
              </a:extLst>
            </p:cNvPr>
            <p:cNvGrpSpPr/>
            <p:nvPr/>
          </p:nvGrpSpPr>
          <p:grpSpPr>
            <a:xfrm>
              <a:off x="203818" y="4777895"/>
              <a:ext cx="5445085" cy="2020235"/>
              <a:chOff x="203818" y="4777895"/>
              <a:chExt cx="5445085" cy="202023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8DC98E09-9FDD-C712-CFDD-794A4C58B53D}"/>
                  </a:ext>
                </a:extLst>
              </p:cNvPr>
              <p:cNvGrpSpPr/>
              <p:nvPr/>
            </p:nvGrpSpPr>
            <p:grpSpPr>
              <a:xfrm>
                <a:off x="203818" y="4863950"/>
                <a:ext cx="3414304" cy="1934180"/>
                <a:chOff x="129431" y="4858048"/>
                <a:chExt cx="3414304" cy="1934180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E4259710-06DD-D1EF-43E4-60EE5081DF46}"/>
                    </a:ext>
                  </a:extLst>
                </p:cNvPr>
                <p:cNvGrpSpPr/>
                <p:nvPr/>
              </p:nvGrpSpPr>
              <p:grpSpPr>
                <a:xfrm>
                  <a:off x="129431" y="4858048"/>
                  <a:ext cx="2606984" cy="1934180"/>
                  <a:chOff x="129431" y="4858048"/>
                  <a:chExt cx="2606984" cy="1934180"/>
                </a:xfrm>
              </p:grpSpPr>
              <p:pic>
                <p:nvPicPr>
                  <p:cNvPr id="23" name="Picture 22" descr="A diagram of a diagram&#10;&#10;Description automatically generated">
                    <a:extLst>
                      <a:ext uri="{FF2B5EF4-FFF2-40B4-BE49-F238E27FC236}">
                        <a16:creationId xmlns:a16="http://schemas.microsoft.com/office/drawing/2014/main" id="{3A781ABE-F1E9-7031-F524-01E7B3E5A4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9431" y="4858048"/>
                    <a:ext cx="2190750" cy="1321405"/>
                  </a:xfrm>
                  <a:prstGeom prst="rect">
                    <a:avLst/>
                  </a:prstGeom>
                </p:spPr>
              </p:pic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50A6713-4011-A1D4-753D-53912EF3984B}"/>
                      </a:ext>
                    </a:extLst>
                  </p:cNvPr>
                  <p:cNvSpPr txBox="1"/>
                  <p:nvPr/>
                </p:nvSpPr>
                <p:spPr>
                  <a:xfrm>
                    <a:off x="195335" y="6225919"/>
                    <a:ext cx="2541080" cy="5663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>
                      <a:buNone/>
                    </a:pPr>
                    <a:r>
                      <a:rPr lang="en-US" sz="1400" b="1" dirty="0">
                        <a:solidFill>
                          <a:srgbClr val="0000FF"/>
                        </a:solidFill>
                      </a:rPr>
                      <a:t>Shortest path in a weighted</a:t>
                    </a:r>
                  </a:p>
                  <a:p>
                    <a:pPr algn="l">
                      <a:buNone/>
                    </a:pPr>
                    <a:r>
                      <a:rPr lang="en-US" sz="1400" b="1" dirty="0">
                        <a:solidFill>
                          <a:srgbClr val="0000FF"/>
                        </a:solidFill>
                      </a:rPr>
                      <a:t>network (Dijkstra) </a:t>
                    </a:r>
                  </a:p>
                </p:txBody>
              </p:sp>
            </p:grp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1BFA361F-F264-FA6E-613E-91EDB9D0850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2239050" y="4906456"/>
                  <a:ext cx="1304685" cy="215161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</p:grp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6436A37-A222-05E3-5A69-B81BA7246167}"/>
                  </a:ext>
                </a:extLst>
              </p:cNvPr>
              <p:cNvSpPr/>
              <p:nvPr/>
            </p:nvSpPr>
            <p:spPr>
              <a:xfrm>
                <a:off x="3618122" y="4777895"/>
                <a:ext cx="2030781" cy="307777"/>
              </a:xfrm>
              <a:prstGeom prst="rect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just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8628382-2B43-779D-CA12-7E9596A94FCC}"/>
                </a:ext>
              </a:extLst>
            </p:cNvPr>
            <p:cNvSpPr txBox="1"/>
            <p:nvPr/>
          </p:nvSpPr>
          <p:spPr>
            <a:xfrm>
              <a:off x="3618122" y="4758469"/>
              <a:ext cx="20521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US" sz="1400" dirty="0"/>
                <a:t>P: Solve &amp; certify in P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54B1EEE-D920-D10A-D9A0-56DC1B967321}"/>
              </a:ext>
            </a:extLst>
          </p:cNvPr>
          <p:cNvGrpSpPr/>
          <p:nvPr/>
        </p:nvGrpSpPr>
        <p:grpSpPr>
          <a:xfrm>
            <a:off x="1350056" y="293109"/>
            <a:ext cx="6588295" cy="3394261"/>
            <a:chOff x="1236838" y="407490"/>
            <a:chExt cx="6840362" cy="3394261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04BA9D9-A783-3890-2B9B-6F62A1CFFD00}"/>
                </a:ext>
              </a:extLst>
            </p:cNvPr>
            <p:cNvSpPr/>
            <p:nvPr/>
          </p:nvSpPr>
          <p:spPr>
            <a:xfrm>
              <a:off x="1236838" y="407490"/>
              <a:ext cx="6840362" cy="3378337"/>
            </a:xfrm>
            <a:prstGeom prst="ellipse">
              <a:avLst/>
            </a:prstGeom>
            <a:solidFill>
              <a:srgbClr val="FF0000"/>
            </a:solidFill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5E67F248-99D2-0D54-A1A7-573DA073C70E}"/>
                </a:ext>
              </a:extLst>
            </p:cNvPr>
            <p:cNvSpPr/>
            <p:nvPr/>
          </p:nvSpPr>
          <p:spPr>
            <a:xfrm>
              <a:off x="2386681" y="1906175"/>
              <a:ext cx="4458455" cy="1895576"/>
            </a:xfrm>
            <a:custGeom>
              <a:avLst/>
              <a:gdLst>
                <a:gd name="connsiteX0" fmla="*/ 8176 w 4458455"/>
                <a:gd name="connsiteY0" fmla="*/ 1424854 h 1895576"/>
                <a:gd name="connsiteX1" fmla="*/ 127919 w 4458455"/>
                <a:gd name="connsiteY1" fmla="*/ 1109168 h 1895576"/>
                <a:gd name="connsiteX2" fmla="*/ 389176 w 4458455"/>
                <a:gd name="connsiteY2" fmla="*/ 749939 h 1895576"/>
                <a:gd name="connsiteX3" fmla="*/ 770176 w 4458455"/>
                <a:gd name="connsiteY3" fmla="*/ 434254 h 1895576"/>
                <a:gd name="connsiteX4" fmla="*/ 1151176 w 4458455"/>
                <a:gd name="connsiteY4" fmla="*/ 194768 h 1895576"/>
                <a:gd name="connsiteX5" fmla="*/ 1488633 w 4458455"/>
                <a:gd name="connsiteY5" fmla="*/ 107682 h 1895576"/>
                <a:gd name="connsiteX6" fmla="*/ 1924062 w 4458455"/>
                <a:gd name="connsiteY6" fmla="*/ 9711 h 1895576"/>
                <a:gd name="connsiteX7" fmla="*/ 2435690 w 4458455"/>
                <a:gd name="connsiteY7" fmla="*/ 9711 h 1895576"/>
                <a:gd name="connsiteX8" fmla="*/ 2838462 w 4458455"/>
                <a:gd name="connsiteY8" fmla="*/ 64139 h 1895576"/>
                <a:gd name="connsiteX9" fmla="*/ 3241233 w 4458455"/>
                <a:gd name="connsiteY9" fmla="*/ 216539 h 1895576"/>
                <a:gd name="connsiteX10" fmla="*/ 3676662 w 4458455"/>
                <a:gd name="connsiteY10" fmla="*/ 466911 h 1895576"/>
                <a:gd name="connsiteX11" fmla="*/ 4090319 w 4458455"/>
                <a:gd name="connsiteY11" fmla="*/ 847911 h 1895576"/>
                <a:gd name="connsiteX12" fmla="*/ 4318919 w 4458455"/>
                <a:gd name="connsiteY12" fmla="*/ 1239796 h 1895576"/>
                <a:gd name="connsiteX13" fmla="*/ 4449548 w 4458455"/>
                <a:gd name="connsiteY13" fmla="*/ 1511939 h 1895576"/>
                <a:gd name="connsiteX14" fmla="*/ 4406005 w 4458455"/>
                <a:gd name="connsiteY14" fmla="*/ 1501054 h 1895576"/>
                <a:gd name="connsiteX15" fmla="*/ 4079433 w 4458455"/>
                <a:gd name="connsiteY15" fmla="*/ 1642568 h 1895576"/>
                <a:gd name="connsiteX16" fmla="*/ 3567805 w 4458455"/>
                <a:gd name="connsiteY16" fmla="*/ 1762311 h 1895576"/>
                <a:gd name="connsiteX17" fmla="*/ 3099719 w 4458455"/>
                <a:gd name="connsiteY17" fmla="*/ 1838511 h 1895576"/>
                <a:gd name="connsiteX18" fmla="*/ 2566319 w 4458455"/>
                <a:gd name="connsiteY18" fmla="*/ 1882054 h 1895576"/>
                <a:gd name="connsiteX19" fmla="*/ 1989376 w 4458455"/>
                <a:gd name="connsiteY19" fmla="*/ 1892939 h 1895576"/>
                <a:gd name="connsiteX20" fmla="*/ 1347119 w 4458455"/>
                <a:gd name="connsiteY20" fmla="*/ 1838511 h 1895576"/>
                <a:gd name="connsiteX21" fmla="*/ 835490 w 4458455"/>
                <a:gd name="connsiteY21" fmla="*/ 1751425 h 1895576"/>
                <a:gd name="connsiteX22" fmla="*/ 345633 w 4458455"/>
                <a:gd name="connsiteY22" fmla="*/ 1609911 h 1895576"/>
                <a:gd name="connsiteX23" fmla="*/ 8176 w 4458455"/>
                <a:gd name="connsiteY23" fmla="*/ 1424854 h 189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58455" h="1895576">
                  <a:moveTo>
                    <a:pt x="8176" y="1424854"/>
                  </a:moveTo>
                  <a:cubicBezTo>
                    <a:pt x="-28110" y="1341397"/>
                    <a:pt x="64419" y="1221654"/>
                    <a:pt x="127919" y="1109168"/>
                  </a:cubicBezTo>
                  <a:cubicBezTo>
                    <a:pt x="191419" y="996682"/>
                    <a:pt x="282133" y="862425"/>
                    <a:pt x="389176" y="749939"/>
                  </a:cubicBezTo>
                  <a:cubicBezTo>
                    <a:pt x="496219" y="637453"/>
                    <a:pt x="643176" y="526782"/>
                    <a:pt x="770176" y="434254"/>
                  </a:cubicBezTo>
                  <a:cubicBezTo>
                    <a:pt x="897176" y="341725"/>
                    <a:pt x="1031433" y="249197"/>
                    <a:pt x="1151176" y="194768"/>
                  </a:cubicBezTo>
                  <a:cubicBezTo>
                    <a:pt x="1270919" y="140339"/>
                    <a:pt x="1359819" y="138525"/>
                    <a:pt x="1488633" y="107682"/>
                  </a:cubicBezTo>
                  <a:cubicBezTo>
                    <a:pt x="1617447" y="76839"/>
                    <a:pt x="1766219" y="26039"/>
                    <a:pt x="1924062" y="9711"/>
                  </a:cubicBezTo>
                  <a:cubicBezTo>
                    <a:pt x="2081905" y="-6617"/>
                    <a:pt x="2283290" y="640"/>
                    <a:pt x="2435690" y="9711"/>
                  </a:cubicBezTo>
                  <a:cubicBezTo>
                    <a:pt x="2588090" y="18782"/>
                    <a:pt x="2704205" y="29668"/>
                    <a:pt x="2838462" y="64139"/>
                  </a:cubicBezTo>
                  <a:cubicBezTo>
                    <a:pt x="2972719" y="98610"/>
                    <a:pt x="3101533" y="149410"/>
                    <a:pt x="3241233" y="216539"/>
                  </a:cubicBezTo>
                  <a:cubicBezTo>
                    <a:pt x="3380933" y="283668"/>
                    <a:pt x="3535148" y="361682"/>
                    <a:pt x="3676662" y="466911"/>
                  </a:cubicBezTo>
                  <a:cubicBezTo>
                    <a:pt x="3818176" y="572140"/>
                    <a:pt x="3983276" y="719097"/>
                    <a:pt x="4090319" y="847911"/>
                  </a:cubicBezTo>
                  <a:cubicBezTo>
                    <a:pt x="4197362" y="976725"/>
                    <a:pt x="4259047" y="1129125"/>
                    <a:pt x="4318919" y="1239796"/>
                  </a:cubicBezTo>
                  <a:cubicBezTo>
                    <a:pt x="4378791" y="1350467"/>
                    <a:pt x="4435034" y="1468396"/>
                    <a:pt x="4449548" y="1511939"/>
                  </a:cubicBezTo>
                  <a:cubicBezTo>
                    <a:pt x="4464062" y="1555482"/>
                    <a:pt x="4467691" y="1479283"/>
                    <a:pt x="4406005" y="1501054"/>
                  </a:cubicBezTo>
                  <a:cubicBezTo>
                    <a:pt x="4344319" y="1522825"/>
                    <a:pt x="4219133" y="1599025"/>
                    <a:pt x="4079433" y="1642568"/>
                  </a:cubicBezTo>
                  <a:cubicBezTo>
                    <a:pt x="3939733" y="1686111"/>
                    <a:pt x="3731091" y="1729654"/>
                    <a:pt x="3567805" y="1762311"/>
                  </a:cubicBezTo>
                  <a:cubicBezTo>
                    <a:pt x="3404519" y="1794968"/>
                    <a:pt x="3266633" y="1818554"/>
                    <a:pt x="3099719" y="1838511"/>
                  </a:cubicBezTo>
                  <a:cubicBezTo>
                    <a:pt x="2932805" y="1858468"/>
                    <a:pt x="2751376" y="1872983"/>
                    <a:pt x="2566319" y="1882054"/>
                  </a:cubicBezTo>
                  <a:cubicBezTo>
                    <a:pt x="2381262" y="1891125"/>
                    <a:pt x="2192576" y="1900196"/>
                    <a:pt x="1989376" y="1892939"/>
                  </a:cubicBezTo>
                  <a:cubicBezTo>
                    <a:pt x="1786176" y="1885682"/>
                    <a:pt x="1539433" y="1862097"/>
                    <a:pt x="1347119" y="1838511"/>
                  </a:cubicBezTo>
                  <a:cubicBezTo>
                    <a:pt x="1154805" y="1814925"/>
                    <a:pt x="1002404" y="1789525"/>
                    <a:pt x="835490" y="1751425"/>
                  </a:cubicBezTo>
                  <a:cubicBezTo>
                    <a:pt x="668576" y="1713325"/>
                    <a:pt x="488961" y="1660711"/>
                    <a:pt x="345633" y="1609911"/>
                  </a:cubicBezTo>
                  <a:cubicBezTo>
                    <a:pt x="202305" y="1559111"/>
                    <a:pt x="44462" y="1508311"/>
                    <a:pt x="8176" y="1424854"/>
                  </a:cubicBezTo>
                  <a:close/>
                </a:path>
              </a:pathLst>
            </a:custGeom>
            <a:solidFill>
              <a:srgbClr val="00B050">
                <a:alpha val="92000"/>
              </a:srgbClr>
            </a:solidFill>
            <a:ln w="38100" cmpd="sng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BCAF37-6E2B-43E9-1122-B6BA7B9D16FB}"/>
              </a:ext>
            </a:extLst>
          </p:cNvPr>
          <p:cNvGrpSpPr/>
          <p:nvPr/>
        </p:nvGrpSpPr>
        <p:grpSpPr>
          <a:xfrm>
            <a:off x="103572" y="2039137"/>
            <a:ext cx="5760311" cy="2310024"/>
            <a:chOff x="103572" y="2039137"/>
            <a:chExt cx="5760311" cy="2310024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8C02FC8-CA76-18BE-712B-877079F5A030}"/>
                </a:ext>
              </a:extLst>
            </p:cNvPr>
            <p:cNvGrpSpPr/>
            <p:nvPr/>
          </p:nvGrpSpPr>
          <p:grpSpPr>
            <a:xfrm>
              <a:off x="103572" y="2039137"/>
              <a:ext cx="2934019" cy="2310024"/>
              <a:chOff x="103572" y="2039137"/>
              <a:chExt cx="2934019" cy="2310024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E76D3DAA-70C0-2D06-69EA-BE5EBCFA0289}"/>
                  </a:ext>
                </a:extLst>
              </p:cNvPr>
              <p:cNvGrpSpPr/>
              <p:nvPr/>
            </p:nvGrpSpPr>
            <p:grpSpPr>
              <a:xfrm>
                <a:off x="103572" y="2039137"/>
                <a:ext cx="2103461" cy="2310024"/>
                <a:chOff x="103572" y="2039137"/>
                <a:chExt cx="2103461" cy="2310024"/>
              </a:xfrm>
            </p:grpSpPr>
            <p:pic>
              <p:nvPicPr>
                <p:cNvPr id="75" name="Picture 74" descr="A diagram of a network&#10;&#10;Description automatically generated">
                  <a:extLst>
                    <a:ext uri="{FF2B5EF4-FFF2-40B4-BE49-F238E27FC236}">
                      <a16:creationId xmlns:a16="http://schemas.microsoft.com/office/drawing/2014/main" id="{BB9A7CD4-7EC2-FE40-7834-3D941019E1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6617" y="2039137"/>
                  <a:ext cx="1574800" cy="1162172"/>
                </a:xfrm>
                <a:prstGeom prst="rect">
                  <a:avLst/>
                </a:prstGeom>
              </p:spPr>
            </p:pic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31873FA2-C539-A2B5-6C4B-401FF26E131C}"/>
                    </a:ext>
                  </a:extLst>
                </p:cNvPr>
                <p:cNvSpPr txBox="1"/>
                <p:nvPr/>
              </p:nvSpPr>
              <p:spPr>
                <a:xfrm>
                  <a:off x="103572" y="3265787"/>
                  <a:ext cx="2103461" cy="1083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buNone/>
                  </a:pPr>
                  <a:r>
                    <a:rPr lang="en-US" sz="1400" b="1" dirty="0">
                      <a:solidFill>
                        <a:srgbClr val="0000FF"/>
                      </a:solidFill>
                    </a:rPr>
                    <a:t>Vertex covering:</a:t>
                  </a:r>
                </a:p>
                <a:p>
                  <a:pPr algn="l">
                    <a:buNone/>
                  </a:pPr>
                  <a:r>
                    <a:rPr lang="en-US" sz="1400" b="1" dirty="0">
                      <a:solidFill>
                        <a:srgbClr val="0000FF"/>
                      </a:solidFill>
                    </a:rPr>
                    <a:t>Min set of vertices</a:t>
                  </a:r>
                </a:p>
                <a:p>
                  <a:pPr algn="l">
                    <a:buNone/>
                  </a:pPr>
                  <a:r>
                    <a:rPr lang="en-US" sz="1400" b="1" dirty="0">
                      <a:solidFill>
                        <a:srgbClr val="0000FF"/>
                      </a:solidFill>
                    </a:rPr>
                    <a:t>that cover every edge</a:t>
                  </a:r>
                </a:p>
                <a:p>
                  <a:pPr algn="l">
                    <a:buNone/>
                  </a:pPr>
                  <a:r>
                    <a:rPr lang="en-US" sz="1400" b="1" dirty="0">
                      <a:solidFill>
                        <a:srgbClr val="0000FF"/>
                      </a:solidFill>
                    </a:rPr>
                    <a:t>of an undirected graph</a:t>
                  </a:r>
                </a:p>
              </p:txBody>
            </p:sp>
          </p:grp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DB661668-405C-2166-4AAC-C007BBE764A3}"/>
                  </a:ext>
                </a:extLst>
              </p:cNvPr>
              <p:cNvCxnSpPr>
                <a:cxnSpLocks/>
                <a:endCxn id="71" idx="1"/>
              </p:cNvCxnSpPr>
              <p:nvPr/>
            </p:nvCxnSpPr>
            <p:spPr bwMode="auto">
              <a:xfrm>
                <a:off x="1714808" y="2646731"/>
                <a:ext cx="1322783" cy="399325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E9A04E5-CEC8-E1DC-C990-228C8CED53D7}"/>
                </a:ext>
              </a:extLst>
            </p:cNvPr>
            <p:cNvGrpSpPr/>
            <p:nvPr/>
          </p:nvGrpSpPr>
          <p:grpSpPr>
            <a:xfrm>
              <a:off x="3037591" y="2764247"/>
              <a:ext cx="2826292" cy="565626"/>
              <a:chOff x="3197688" y="2131007"/>
              <a:chExt cx="2826292" cy="565626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8933A5F-6BC3-481B-1185-EF3EC3529C66}"/>
                  </a:ext>
                </a:extLst>
              </p:cNvPr>
              <p:cNvSpPr/>
              <p:nvPr/>
            </p:nvSpPr>
            <p:spPr>
              <a:xfrm>
                <a:off x="3197688" y="2131007"/>
                <a:ext cx="2826292" cy="563617"/>
              </a:xfrm>
              <a:prstGeom prst="rect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just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57C27D8-8559-ED06-8F26-8057A3524925}"/>
                  </a:ext>
                </a:extLst>
              </p:cNvPr>
              <p:cNvSpPr txBox="1"/>
              <p:nvPr/>
            </p:nvSpPr>
            <p:spPr>
              <a:xfrm>
                <a:off x="3505934" y="2173413"/>
                <a:ext cx="2255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-US" sz="1400" dirty="0"/>
                  <a:t>NPC: Solve NP, </a:t>
                </a:r>
                <a:r>
                  <a:rPr lang="en-US" sz="1400" dirty="0" err="1"/>
                  <a:t>Cerify</a:t>
                </a:r>
                <a:r>
                  <a:rPr lang="en-US" sz="1400" dirty="0"/>
                  <a:t> P</a:t>
                </a:r>
              </a:p>
              <a:p>
                <a:pPr>
                  <a:spcBef>
                    <a:spcPts val="0"/>
                  </a:spcBef>
                  <a:buNone/>
                </a:pPr>
                <a:r>
                  <a:rPr lang="en-US" sz="1400" dirty="0"/>
                  <a:t>Polynomial </a:t>
                </a:r>
                <a:r>
                  <a:rPr lang="en-US" sz="1400" dirty="0" err="1"/>
                  <a:t>equiv</a:t>
                </a:r>
                <a:r>
                  <a:rPr lang="en-US" sz="1400" dirty="0"/>
                  <a:t> of SAT</a:t>
                </a:r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C5528B7-D649-3369-BE11-B98A823D3268}"/>
              </a:ext>
            </a:extLst>
          </p:cNvPr>
          <p:cNvGrpSpPr/>
          <p:nvPr/>
        </p:nvGrpSpPr>
        <p:grpSpPr>
          <a:xfrm>
            <a:off x="8823" y="-26017"/>
            <a:ext cx="5756742" cy="1907387"/>
            <a:chOff x="8823" y="-26017"/>
            <a:chExt cx="5756742" cy="1907387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FDFB76B-1CF6-B6A4-E84D-AA61166BE41E}"/>
                </a:ext>
              </a:extLst>
            </p:cNvPr>
            <p:cNvGrpSpPr/>
            <p:nvPr/>
          </p:nvGrpSpPr>
          <p:grpSpPr>
            <a:xfrm>
              <a:off x="8823" y="-26017"/>
              <a:ext cx="3406505" cy="1907387"/>
              <a:chOff x="340" y="-13927"/>
              <a:chExt cx="3406505" cy="1907387"/>
            </a:xfrm>
          </p:grpSpPr>
          <p:pic>
            <p:nvPicPr>
              <p:cNvPr id="79" name="Picture 2" descr="The Turing Machine Halting Problem | by Brent Morgan | Medium">
                <a:extLst>
                  <a:ext uri="{FF2B5EF4-FFF2-40B4-BE49-F238E27FC236}">
                    <a16:creationId xmlns:a16="http://schemas.microsoft.com/office/drawing/2014/main" id="{3B9529F8-CAED-63C7-7A22-973608E02E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-13927"/>
                <a:ext cx="2247560" cy="842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472F9BE-4F24-85EE-88CD-196509DB78CA}"/>
                  </a:ext>
                </a:extLst>
              </p:cNvPr>
              <p:cNvSpPr txBox="1"/>
              <p:nvPr/>
            </p:nvSpPr>
            <p:spPr>
              <a:xfrm>
                <a:off x="195335" y="810086"/>
                <a:ext cx="1694695" cy="1083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400" b="1" dirty="0">
                    <a:solidFill>
                      <a:srgbClr val="0000FF"/>
                    </a:solidFill>
                  </a:rPr>
                  <a:t>Turing Halting Pb:</a:t>
                </a:r>
              </a:p>
              <a:p>
                <a:pPr algn="l">
                  <a:buNone/>
                </a:pPr>
                <a:r>
                  <a:rPr lang="en-US" sz="1400" b="1" dirty="0">
                    <a:solidFill>
                      <a:srgbClr val="0000FF"/>
                    </a:solidFill>
                  </a:rPr>
                  <a:t>Will the code </a:t>
                </a:r>
              </a:p>
              <a:p>
                <a:pPr algn="l">
                  <a:buNone/>
                </a:pPr>
                <a:r>
                  <a:rPr lang="en-US" sz="1400" b="1" dirty="0">
                    <a:solidFill>
                      <a:srgbClr val="0000FF"/>
                    </a:solidFill>
                  </a:rPr>
                  <a:t>get stuck </a:t>
                </a:r>
              </a:p>
              <a:p>
                <a:pPr algn="l">
                  <a:buNone/>
                </a:pPr>
                <a:r>
                  <a:rPr lang="en-US" sz="1400" b="1" dirty="0">
                    <a:solidFill>
                      <a:srgbClr val="0000FF"/>
                    </a:solidFill>
                  </a:rPr>
                  <a:t>in a loop?</a:t>
                </a:r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8C9566CB-5204-44DF-5E93-9536F5E9FE9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29204" y="806533"/>
                <a:ext cx="1777641" cy="114389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3DFC44A-D549-9E55-B2E4-16993C046B06}"/>
                </a:ext>
              </a:extLst>
            </p:cNvPr>
            <p:cNvGrpSpPr/>
            <p:nvPr/>
          </p:nvGrpSpPr>
          <p:grpSpPr>
            <a:xfrm>
              <a:off x="3240862" y="786237"/>
              <a:ext cx="2524703" cy="319950"/>
              <a:chOff x="3284297" y="2218820"/>
              <a:chExt cx="2524703" cy="319950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ACA27B8-222F-3A0E-D98C-F9968EE2166D}"/>
                  </a:ext>
                </a:extLst>
              </p:cNvPr>
              <p:cNvSpPr/>
              <p:nvPr/>
            </p:nvSpPr>
            <p:spPr>
              <a:xfrm>
                <a:off x="3284297" y="2230993"/>
                <a:ext cx="2524703" cy="307777"/>
              </a:xfrm>
              <a:prstGeom prst="rect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just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9EF4E30-D051-2616-808D-683D1AC59090}"/>
                  </a:ext>
                </a:extLst>
              </p:cNvPr>
              <p:cNvSpPr txBox="1"/>
              <p:nvPr/>
            </p:nvSpPr>
            <p:spPr>
              <a:xfrm>
                <a:off x="3553230" y="2218820"/>
                <a:ext cx="20480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rPr lang="en-US" sz="1400" dirty="0"/>
                  <a:t>NPH: Solving takes NP</a:t>
                </a:r>
              </a:p>
            </p:txBody>
          </p:sp>
        </p:grp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21DC25F-E786-4AF8-75E7-BD2D8B75589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441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65216"/>
    </mc:Choice>
    <mc:Fallback xmlns="">
      <p:transition advClick="0" advTm="165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732A830F-DEE0-1EC7-8CB6-746D9C558B64}"/>
              </a:ext>
            </a:extLst>
          </p:cNvPr>
          <p:cNvSpPr/>
          <p:nvPr/>
        </p:nvSpPr>
        <p:spPr>
          <a:xfrm>
            <a:off x="2247900" y="1905000"/>
            <a:ext cx="4648200" cy="4162927"/>
          </a:xfrm>
          <a:prstGeom prst="ellipse">
            <a:avLst/>
          </a:prstGeom>
          <a:solidFill>
            <a:srgbClr val="899BFC">
              <a:alpha val="35000"/>
            </a:srgbClr>
          </a:solidFill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6243E-7ED2-D95B-0BD0-EC60C5E2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CEC0BB-5305-46F1-F92E-CE328FFD3A25}"/>
              </a:ext>
            </a:extLst>
          </p:cNvPr>
          <p:cNvSpPr/>
          <p:nvPr/>
        </p:nvSpPr>
        <p:spPr>
          <a:xfrm>
            <a:off x="3273459" y="3986464"/>
            <a:ext cx="2667000" cy="1828800"/>
          </a:xfrm>
          <a:prstGeom prst="ellipse">
            <a:avLst/>
          </a:prstGeom>
          <a:solidFill>
            <a:srgbClr val="FDD08D"/>
          </a:solidFill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554FD5-AEA6-C0E7-21DD-F621596990D5}"/>
              </a:ext>
            </a:extLst>
          </p:cNvPr>
          <p:cNvSpPr/>
          <p:nvPr/>
        </p:nvSpPr>
        <p:spPr>
          <a:xfrm>
            <a:off x="3345837" y="4090628"/>
            <a:ext cx="2452326" cy="1523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85971"/>
              </a:avLst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P-time solution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B7D7D-9467-0AFC-982C-BFFF92D4843E}"/>
              </a:ext>
            </a:extLst>
          </p:cNvPr>
          <p:cNvSpPr/>
          <p:nvPr/>
        </p:nvSpPr>
        <p:spPr>
          <a:xfrm>
            <a:off x="3006541" y="4488271"/>
            <a:ext cx="3200836" cy="1447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85971"/>
              </a:avLst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P-time certification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54B1EEE-D920-D10A-D9A0-56DC1B967321}"/>
              </a:ext>
            </a:extLst>
          </p:cNvPr>
          <p:cNvGrpSpPr/>
          <p:nvPr/>
        </p:nvGrpSpPr>
        <p:grpSpPr>
          <a:xfrm>
            <a:off x="1350056" y="293109"/>
            <a:ext cx="6588295" cy="3394261"/>
            <a:chOff x="1236838" y="407490"/>
            <a:chExt cx="6840362" cy="3394261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04BA9D9-A783-3890-2B9B-6F62A1CFFD00}"/>
                </a:ext>
              </a:extLst>
            </p:cNvPr>
            <p:cNvSpPr/>
            <p:nvPr/>
          </p:nvSpPr>
          <p:spPr>
            <a:xfrm>
              <a:off x="1236838" y="407490"/>
              <a:ext cx="6840362" cy="3378337"/>
            </a:xfrm>
            <a:prstGeom prst="ellipse">
              <a:avLst/>
            </a:prstGeom>
            <a:solidFill>
              <a:srgbClr val="FF0000"/>
            </a:solidFill>
            <a:ln w="381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5E67F248-99D2-0D54-A1A7-573DA073C70E}"/>
                </a:ext>
              </a:extLst>
            </p:cNvPr>
            <p:cNvSpPr/>
            <p:nvPr/>
          </p:nvSpPr>
          <p:spPr>
            <a:xfrm>
              <a:off x="2386681" y="1906175"/>
              <a:ext cx="4458455" cy="1895576"/>
            </a:xfrm>
            <a:custGeom>
              <a:avLst/>
              <a:gdLst>
                <a:gd name="connsiteX0" fmla="*/ 8176 w 4458455"/>
                <a:gd name="connsiteY0" fmla="*/ 1424854 h 1895576"/>
                <a:gd name="connsiteX1" fmla="*/ 127919 w 4458455"/>
                <a:gd name="connsiteY1" fmla="*/ 1109168 h 1895576"/>
                <a:gd name="connsiteX2" fmla="*/ 389176 w 4458455"/>
                <a:gd name="connsiteY2" fmla="*/ 749939 h 1895576"/>
                <a:gd name="connsiteX3" fmla="*/ 770176 w 4458455"/>
                <a:gd name="connsiteY3" fmla="*/ 434254 h 1895576"/>
                <a:gd name="connsiteX4" fmla="*/ 1151176 w 4458455"/>
                <a:gd name="connsiteY4" fmla="*/ 194768 h 1895576"/>
                <a:gd name="connsiteX5" fmla="*/ 1488633 w 4458455"/>
                <a:gd name="connsiteY5" fmla="*/ 107682 h 1895576"/>
                <a:gd name="connsiteX6" fmla="*/ 1924062 w 4458455"/>
                <a:gd name="connsiteY6" fmla="*/ 9711 h 1895576"/>
                <a:gd name="connsiteX7" fmla="*/ 2435690 w 4458455"/>
                <a:gd name="connsiteY7" fmla="*/ 9711 h 1895576"/>
                <a:gd name="connsiteX8" fmla="*/ 2838462 w 4458455"/>
                <a:gd name="connsiteY8" fmla="*/ 64139 h 1895576"/>
                <a:gd name="connsiteX9" fmla="*/ 3241233 w 4458455"/>
                <a:gd name="connsiteY9" fmla="*/ 216539 h 1895576"/>
                <a:gd name="connsiteX10" fmla="*/ 3676662 w 4458455"/>
                <a:gd name="connsiteY10" fmla="*/ 466911 h 1895576"/>
                <a:gd name="connsiteX11" fmla="*/ 4090319 w 4458455"/>
                <a:gd name="connsiteY11" fmla="*/ 847911 h 1895576"/>
                <a:gd name="connsiteX12" fmla="*/ 4318919 w 4458455"/>
                <a:gd name="connsiteY12" fmla="*/ 1239796 h 1895576"/>
                <a:gd name="connsiteX13" fmla="*/ 4449548 w 4458455"/>
                <a:gd name="connsiteY13" fmla="*/ 1511939 h 1895576"/>
                <a:gd name="connsiteX14" fmla="*/ 4406005 w 4458455"/>
                <a:gd name="connsiteY14" fmla="*/ 1501054 h 1895576"/>
                <a:gd name="connsiteX15" fmla="*/ 4079433 w 4458455"/>
                <a:gd name="connsiteY15" fmla="*/ 1642568 h 1895576"/>
                <a:gd name="connsiteX16" fmla="*/ 3567805 w 4458455"/>
                <a:gd name="connsiteY16" fmla="*/ 1762311 h 1895576"/>
                <a:gd name="connsiteX17" fmla="*/ 3099719 w 4458455"/>
                <a:gd name="connsiteY17" fmla="*/ 1838511 h 1895576"/>
                <a:gd name="connsiteX18" fmla="*/ 2566319 w 4458455"/>
                <a:gd name="connsiteY18" fmla="*/ 1882054 h 1895576"/>
                <a:gd name="connsiteX19" fmla="*/ 1989376 w 4458455"/>
                <a:gd name="connsiteY19" fmla="*/ 1892939 h 1895576"/>
                <a:gd name="connsiteX20" fmla="*/ 1347119 w 4458455"/>
                <a:gd name="connsiteY20" fmla="*/ 1838511 h 1895576"/>
                <a:gd name="connsiteX21" fmla="*/ 835490 w 4458455"/>
                <a:gd name="connsiteY21" fmla="*/ 1751425 h 1895576"/>
                <a:gd name="connsiteX22" fmla="*/ 345633 w 4458455"/>
                <a:gd name="connsiteY22" fmla="*/ 1609911 h 1895576"/>
                <a:gd name="connsiteX23" fmla="*/ 8176 w 4458455"/>
                <a:gd name="connsiteY23" fmla="*/ 1424854 h 189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58455" h="1895576">
                  <a:moveTo>
                    <a:pt x="8176" y="1424854"/>
                  </a:moveTo>
                  <a:cubicBezTo>
                    <a:pt x="-28110" y="1341397"/>
                    <a:pt x="64419" y="1221654"/>
                    <a:pt x="127919" y="1109168"/>
                  </a:cubicBezTo>
                  <a:cubicBezTo>
                    <a:pt x="191419" y="996682"/>
                    <a:pt x="282133" y="862425"/>
                    <a:pt x="389176" y="749939"/>
                  </a:cubicBezTo>
                  <a:cubicBezTo>
                    <a:pt x="496219" y="637453"/>
                    <a:pt x="643176" y="526782"/>
                    <a:pt x="770176" y="434254"/>
                  </a:cubicBezTo>
                  <a:cubicBezTo>
                    <a:pt x="897176" y="341725"/>
                    <a:pt x="1031433" y="249197"/>
                    <a:pt x="1151176" y="194768"/>
                  </a:cubicBezTo>
                  <a:cubicBezTo>
                    <a:pt x="1270919" y="140339"/>
                    <a:pt x="1359819" y="138525"/>
                    <a:pt x="1488633" y="107682"/>
                  </a:cubicBezTo>
                  <a:cubicBezTo>
                    <a:pt x="1617447" y="76839"/>
                    <a:pt x="1766219" y="26039"/>
                    <a:pt x="1924062" y="9711"/>
                  </a:cubicBezTo>
                  <a:cubicBezTo>
                    <a:pt x="2081905" y="-6617"/>
                    <a:pt x="2283290" y="640"/>
                    <a:pt x="2435690" y="9711"/>
                  </a:cubicBezTo>
                  <a:cubicBezTo>
                    <a:pt x="2588090" y="18782"/>
                    <a:pt x="2704205" y="29668"/>
                    <a:pt x="2838462" y="64139"/>
                  </a:cubicBezTo>
                  <a:cubicBezTo>
                    <a:pt x="2972719" y="98610"/>
                    <a:pt x="3101533" y="149410"/>
                    <a:pt x="3241233" y="216539"/>
                  </a:cubicBezTo>
                  <a:cubicBezTo>
                    <a:pt x="3380933" y="283668"/>
                    <a:pt x="3535148" y="361682"/>
                    <a:pt x="3676662" y="466911"/>
                  </a:cubicBezTo>
                  <a:cubicBezTo>
                    <a:pt x="3818176" y="572140"/>
                    <a:pt x="3983276" y="719097"/>
                    <a:pt x="4090319" y="847911"/>
                  </a:cubicBezTo>
                  <a:cubicBezTo>
                    <a:pt x="4197362" y="976725"/>
                    <a:pt x="4259047" y="1129125"/>
                    <a:pt x="4318919" y="1239796"/>
                  </a:cubicBezTo>
                  <a:cubicBezTo>
                    <a:pt x="4378791" y="1350467"/>
                    <a:pt x="4435034" y="1468396"/>
                    <a:pt x="4449548" y="1511939"/>
                  </a:cubicBezTo>
                  <a:cubicBezTo>
                    <a:pt x="4464062" y="1555482"/>
                    <a:pt x="4467691" y="1479283"/>
                    <a:pt x="4406005" y="1501054"/>
                  </a:cubicBezTo>
                  <a:cubicBezTo>
                    <a:pt x="4344319" y="1522825"/>
                    <a:pt x="4219133" y="1599025"/>
                    <a:pt x="4079433" y="1642568"/>
                  </a:cubicBezTo>
                  <a:cubicBezTo>
                    <a:pt x="3939733" y="1686111"/>
                    <a:pt x="3731091" y="1729654"/>
                    <a:pt x="3567805" y="1762311"/>
                  </a:cubicBezTo>
                  <a:cubicBezTo>
                    <a:pt x="3404519" y="1794968"/>
                    <a:pt x="3266633" y="1818554"/>
                    <a:pt x="3099719" y="1838511"/>
                  </a:cubicBezTo>
                  <a:cubicBezTo>
                    <a:pt x="2932805" y="1858468"/>
                    <a:pt x="2751376" y="1872983"/>
                    <a:pt x="2566319" y="1882054"/>
                  </a:cubicBezTo>
                  <a:cubicBezTo>
                    <a:pt x="2381262" y="1891125"/>
                    <a:pt x="2192576" y="1900196"/>
                    <a:pt x="1989376" y="1892939"/>
                  </a:cubicBezTo>
                  <a:cubicBezTo>
                    <a:pt x="1786176" y="1885682"/>
                    <a:pt x="1539433" y="1862097"/>
                    <a:pt x="1347119" y="1838511"/>
                  </a:cubicBezTo>
                  <a:cubicBezTo>
                    <a:pt x="1154805" y="1814925"/>
                    <a:pt x="1002404" y="1789525"/>
                    <a:pt x="835490" y="1751425"/>
                  </a:cubicBezTo>
                  <a:cubicBezTo>
                    <a:pt x="668576" y="1713325"/>
                    <a:pt x="488961" y="1660711"/>
                    <a:pt x="345633" y="1609911"/>
                  </a:cubicBezTo>
                  <a:cubicBezTo>
                    <a:pt x="202305" y="1559111"/>
                    <a:pt x="44462" y="1508311"/>
                    <a:pt x="8176" y="1424854"/>
                  </a:cubicBezTo>
                  <a:close/>
                </a:path>
              </a:pathLst>
            </a:custGeom>
            <a:solidFill>
              <a:srgbClr val="00B050">
                <a:alpha val="92000"/>
              </a:srgbClr>
            </a:solidFill>
            <a:ln w="38100" cmpd="sng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3FC0CE1-EFF9-4640-68E7-7EA6ECD9CC71}"/>
              </a:ext>
            </a:extLst>
          </p:cNvPr>
          <p:cNvSpPr txBox="1"/>
          <p:nvPr/>
        </p:nvSpPr>
        <p:spPr>
          <a:xfrm>
            <a:off x="3687049" y="6367021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Is P = NP ??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6752323-6240-B64A-B5AB-D586BAB212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2032"/>
    </mc:Choice>
    <mc:Fallback xmlns="">
      <p:transition advClick="0" advTm="32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6243E-7ED2-D95B-0BD0-EC60C5E2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18F409-6706-4CFC-CA9F-49896D39E2D8}"/>
              </a:ext>
            </a:extLst>
          </p:cNvPr>
          <p:cNvSpPr txBox="1"/>
          <p:nvPr/>
        </p:nvSpPr>
        <p:spPr>
          <a:xfrm>
            <a:off x="190499" y="114754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highlight>
                  <a:srgbClr val="FFFF00"/>
                </a:highlight>
              </a:rPr>
              <a:t>Karp’s 21 NP-complete problems (polynomial </a:t>
            </a:r>
            <a:r>
              <a:rPr lang="en-US" dirty="0" err="1">
                <a:highlight>
                  <a:srgbClr val="FFFF00"/>
                </a:highlight>
              </a:rPr>
              <a:t>equiv</a:t>
            </a:r>
            <a:r>
              <a:rPr lang="en-US" dirty="0">
                <a:highlight>
                  <a:srgbClr val="FFFF00"/>
                </a:highlight>
              </a:rPr>
              <a:t> of SAT)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8B274-14C5-325D-F0DB-7CB01929DC45}"/>
              </a:ext>
            </a:extLst>
          </p:cNvPr>
          <p:cNvSpPr txBox="1"/>
          <p:nvPr/>
        </p:nvSpPr>
        <p:spPr>
          <a:xfrm>
            <a:off x="80282" y="898342"/>
            <a:ext cx="8983435" cy="582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4" tooltip="Boolean satisfiability problem"/>
              </a:rPr>
              <a:t>Satisfiability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Comic Sans MS" panose="030F0902030302020204" pitchFamily="66" charset="0"/>
              </a:rPr>
              <a:t>: the </a:t>
            </a:r>
            <a:r>
              <a:rPr lang="en-US" sz="1400" b="0" i="0" dirty="0" err="1">
                <a:solidFill>
                  <a:srgbClr val="202122"/>
                </a:solidFill>
                <a:effectLst/>
                <a:latin typeface="Comic Sans MS" panose="030F0902030302020204" pitchFamily="66" charset="0"/>
              </a:rPr>
              <a:t>boolean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Comic Sans MS" panose="030F0902030302020204" pitchFamily="66" charset="0"/>
              </a:rPr>
              <a:t> satisfiability problem for formulas in </a:t>
            </a:r>
            <a:r>
              <a:rPr lang="en-US" sz="1400" b="0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5" tooltip="Conjunctive normal form"/>
              </a:rPr>
              <a:t>conjunctive normal form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Comic Sans MS" panose="030F0902030302020204" pitchFamily="66" charset="0"/>
              </a:rPr>
              <a:t> (SAT)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6" tooltip="Integer linear programming"/>
              </a:rPr>
              <a:t>0–1 integer programming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Comic Sans MS" panose="030F0902030302020204" pitchFamily="66" charset="0"/>
              </a:rPr>
              <a:t> (only the restrictions must be satisfied, with no optimization)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7" tooltip="Clique problem"/>
              </a:rPr>
              <a:t>Clique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Comic Sans MS" panose="030F0902030302020204" pitchFamily="66" charset="0"/>
              </a:rPr>
              <a:t> (see also </a:t>
            </a:r>
            <a:r>
              <a:rPr lang="en-US" sz="1400" b="0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8" tooltip="Independent set problem"/>
              </a:rPr>
              <a:t>independent set problem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Comic Sans MS" panose="030F0902030302020204" pitchFamily="66" charset="0"/>
              </a:rPr>
              <a:t>)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9" tooltip="Set packing"/>
              </a:rPr>
              <a:t>Set packing</a:t>
            </a:r>
            <a:endParaRPr lang="en-US" sz="1400" b="0" i="0" dirty="0">
              <a:solidFill>
                <a:srgbClr val="202122"/>
              </a:solidFill>
              <a:effectLst/>
              <a:latin typeface="Comic Sans MS" panose="030F0902030302020204" pitchFamily="66" charset="0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10" tooltip="Vertex cover problem"/>
              </a:rPr>
              <a:t>Vertex cover</a:t>
            </a:r>
            <a:endParaRPr lang="en-US" sz="1400" b="0" i="0" dirty="0">
              <a:solidFill>
                <a:srgbClr val="202122"/>
              </a:solidFill>
              <a:effectLst/>
              <a:latin typeface="Comic Sans MS" panose="030F0902030302020204" pitchFamily="66" charset="0"/>
            </a:endParaRPr>
          </a:p>
          <a:p>
            <a:pPr marL="1600200" lvl="3" indent="-22860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11" tooltip="Set cover problem"/>
              </a:rPr>
              <a:t>Set covering</a:t>
            </a:r>
            <a:endParaRPr lang="en-US" sz="1400" b="0" i="0" dirty="0">
              <a:solidFill>
                <a:srgbClr val="202122"/>
              </a:solidFill>
              <a:effectLst/>
              <a:latin typeface="Comic Sans MS" panose="030F0902030302020204" pitchFamily="66" charset="0"/>
            </a:endParaRPr>
          </a:p>
          <a:p>
            <a:pPr marL="1600200" lvl="3" indent="-22860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12" tooltip="Feedback vertex set"/>
              </a:rPr>
              <a:t>Feedback node set</a:t>
            </a:r>
            <a:endParaRPr lang="en-US" sz="1400" b="0" i="0" dirty="0">
              <a:solidFill>
                <a:srgbClr val="202122"/>
              </a:solidFill>
              <a:effectLst/>
              <a:latin typeface="Comic Sans MS" panose="030F0902030302020204" pitchFamily="66" charset="0"/>
            </a:endParaRPr>
          </a:p>
          <a:p>
            <a:pPr marL="1600200" lvl="3" indent="-22860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13" tooltip="Feedback arc set"/>
              </a:rPr>
              <a:t>Feedback arc set</a:t>
            </a:r>
            <a:endParaRPr lang="en-US" sz="1400" b="0" i="0" dirty="0">
              <a:solidFill>
                <a:srgbClr val="202122"/>
              </a:solidFill>
              <a:effectLst/>
              <a:latin typeface="Comic Sans MS" panose="030F0902030302020204" pitchFamily="66" charset="0"/>
            </a:endParaRPr>
          </a:p>
          <a:p>
            <a:pPr marL="1600200" lvl="3" indent="-22860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14" tooltip="Hamiltonian path problem"/>
              </a:rPr>
              <a:t>Directed Hamilton circuit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Comic Sans MS" panose="030F0902030302020204" pitchFamily="66" charset="0"/>
              </a:rPr>
              <a:t> (</a:t>
            </a:r>
            <a:r>
              <a:rPr lang="en-US" sz="1400" b="1" i="0" dirty="0">
                <a:solidFill>
                  <a:srgbClr val="202122"/>
                </a:solidFill>
                <a:effectLst/>
                <a:latin typeface="Comic Sans MS" panose="030F0902030302020204" pitchFamily="66" charset="0"/>
              </a:rPr>
              <a:t>Directed Hamiltonian cycle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Comic Sans MS" panose="030F0902030302020204" pitchFamily="66" charset="0"/>
              </a:rPr>
              <a:t>)</a:t>
            </a:r>
          </a:p>
          <a:p>
            <a:pPr marL="2057400" lvl="4" indent="-22860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14" tooltip="Hamiltonian path problem"/>
              </a:rPr>
              <a:t>Undirected Hamilton circuit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Comic Sans MS" panose="030F0902030302020204" pitchFamily="66" charset="0"/>
              </a:rPr>
              <a:t> (</a:t>
            </a:r>
            <a:r>
              <a:rPr lang="en-US" sz="1400" b="1" i="0" dirty="0">
                <a:solidFill>
                  <a:srgbClr val="202122"/>
                </a:solidFill>
                <a:effectLst/>
                <a:latin typeface="Comic Sans MS" panose="030F0902030302020204" pitchFamily="66" charset="0"/>
              </a:rPr>
              <a:t>Undirected Hamiltonian cycle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Comic Sans MS" panose="030F0902030302020204" pitchFamily="66" charset="0"/>
              </a:rPr>
              <a:t>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15" tooltip="Boolean satisfiability problem"/>
              </a:rPr>
              <a:t>Satisfiability with at most 3 literals per clause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Comic Sans MS" panose="030F0902030302020204" pitchFamily="66" charset="0"/>
              </a:rPr>
              <a:t> (equivalent to 3-SAT)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16" tooltip="Graph coloring"/>
              </a:rPr>
              <a:t>Chromatic number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Comic Sans MS" panose="030F0902030302020204" pitchFamily="66" charset="0"/>
              </a:rPr>
              <a:t> (also called the </a:t>
            </a:r>
            <a:r>
              <a:rPr lang="en-US" sz="1400" b="0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16" tooltip="Graph coloring"/>
              </a:rPr>
              <a:t>Graph Coloring Problem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Comic Sans MS" panose="030F0902030302020204" pitchFamily="66" charset="0"/>
              </a:rPr>
              <a:t>)</a:t>
            </a:r>
          </a:p>
          <a:p>
            <a:pPr marL="1600200" lvl="3" indent="-22860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17" tooltip="Clique cover"/>
              </a:rPr>
              <a:t>Clique cover</a:t>
            </a:r>
            <a:endParaRPr lang="en-US" sz="1400" b="0" i="0" dirty="0">
              <a:solidFill>
                <a:srgbClr val="202122"/>
              </a:solidFill>
              <a:effectLst/>
              <a:latin typeface="Comic Sans MS" panose="030F0902030302020204" pitchFamily="66" charset="0"/>
            </a:endParaRPr>
          </a:p>
          <a:p>
            <a:pPr marL="1600200" lvl="3" indent="-22860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18" tooltip="Exact cover"/>
              </a:rPr>
              <a:t>Exact cover</a:t>
            </a:r>
            <a:endParaRPr lang="en-US" sz="1400" b="0" i="0" dirty="0">
              <a:solidFill>
                <a:srgbClr val="202122"/>
              </a:solidFill>
              <a:effectLst/>
              <a:latin typeface="Comic Sans MS" panose="030F0902030302020204" pitchFamily="66" charset="0"/>
            </a:endParaRPr>
          </a:p>
          <a:p>
            <a:pPr marL="2057400" lvl="4" indent="-22860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19" tooltip="Hitting set"/>
              </a:rPr>
              <a:t>Hitting set</a:t>
            </a:r>
            <a:endParaRPr lang="en-US" sz="1400" b="0" i="0" dirty="0">
              <a:solidFill>
                <a:srgbClr val="202122"/>
              </a:solidFill>
              <a:effectLst/>
              <a:latin typeface="Comic Sans MS" panose="030F0902030302020204" pitchFamily="66" charset="0"/>
            </a:endParaRPr>
          </a:p>
          <a:p>
            <a:pPr marL="2057400" lvl="4" indent="-22860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20" tooltip="Steiner tree problem"/>
              </a:rPr>
              <a:t>Steiner tree</a:t>
            </a:r>
            <a:endParaRPr lang="en-US" sz="1400" b="0" i="0" dirty="0">
              <a:solidFill>
                <a:srgbClr val="202122"/>
              </a:solidFill>
              <a:effectLst/>
              <a:latin typeface="Comic Sans MS" panose="030F0902030302020204" pitchFamily="66" charset="0"/>
            </a:endParaRPr>
          </a:p>
          <a:p>
            <a:pPr marL="2057400" lvl="4" indent="-22860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21" tooltip="3-dimensional matching"/>
              </a:rPr>
              <a:t>3-dimensional matching</a:t>
            </a:r>
            <a:endParaRPr lang="en-US" sz="1400" b="0" i="0" dirty="0">
              <a:solidFill>
                <a:srgbClr val="202122"/>
              </a:solidFill>
              <a:effectLst/>
              <a:latin typeface="Comic Sans MS" panose="030F0902030302020204" pitchFamily="66" charset="0"/>
            </a:endParaRPr>
          </a:p>
          <a:p>
            <a:pPr marL="2057400" lvl="4" indent="-22860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22" tooltip="Knapsack problem"/>
              </a:rPr>
              <a:t>Knapsack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Comic Sans MS" panose="030F0902030302020204" pitchFamily="66" charset="0"/>
              </a:rPr>
              <a:t> (Karp's definition of Knapsack is closer to </a:t>
            </a:r>
            <a:r>
              <a:rPr lang="en-US" sz="1400" b="0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23" tooltip="Subset sum"/>
              </a:rPr>
              <a:t>Subset sum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Comic Sans MS" panose="030F0902030302020204" pitchFamily="66" charset="0"/>
              </a:rPr>
              <a:t>)</a:t>
            </a:r>
          </a:p>
          <a:p>
            <a:pPr marL="2514600" lvl="5" indent="-22860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24" tooltip="Job shop scheduling"/>
              </a:rPr>
              <a:t>Job sequencing</a:t>
            </a:r>
            <a:endParaRPr lang="en-US" sz="1400" b="0" i="0" dirty="0">
              <a:solidFill>
                <a:srgbClr val="202122"/>
              </a:solidFill>
              <a:effectLst/>
              <a:latin typeface="Comic Sans MS" panose="030F0902030302020204" pitchFamily="66" charset="0"/>
            </a:endParaRPr>
          </a:p>
          <a:p>
            <a:pPr marL="2514600" lvl="5" indent="-22860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25" tooltip="Partition problem"/>
              </a:rPr>
              <a:t>Partition</a:t>
            </a:r>
            <a:endParaRPr lang="en-US" sz="1400" b="0" i="0" dirty="0">
              <a:solidFill>
                <a:srgbClr val="202122"/>
              </a:solidFill>
              <a:effectLst/>
              <a:latin typeface="Comic Sans MS" panose="030F0902030302020204" pitchFamily="66" charset="0"/>
            </a:endParaRPr>
          </a:p>
          <a:p>
            <a:pPr marL="2971800" lvl="6" indent="-228600"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3366CC"/>
                </a:solidFill>
                <a:effectLst/>
                <a:latin typeface="Comic Sans MS" panose="030F0902030302020204" pitchFamily="66" charset="0"/>
                <a:hlinkClick r:id="rId26" tooltip="Maximum cut"/>
              </a:rPr>
              <a:t>Max cut</a:t>
            </a:r>
            <a:endParaRPr lang="en-US" sz="1400" b="0" i="0" dirty="0">
              <a:solidFill>
                <a:srgbClr val="202122"/>
              </a:solidFill>
              <a:effectLst/>
              <a:latin typeface="Comic Sans MS" panose="030F0902030302020204" pitchFamily="66" charset="0"/>
            </a:endParaRPr>
          </a:p>
          <a:p>
            <a:br>
              <a:rPr lang="en-US" sz="1400" dirty="0">
                <a:latin typeface="Comic Sans MS" panose="030F0902030302020204" pitchFamily="66" charset="0"/>
              </a:rPr>
            </a:br>
            <a:endParaRPr lang="en-US" sz="1400" dirty="0">
              <a:latin typeface="Comic Sans MS" panose="030F0902030302020204" pitchFamily="66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7CB0E12-E017-B9D9-10F5-B77105BCB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5738"/>
    </mc:Choice>
    <mc:Fallback xmlns="">
      <p:transition advClick="0" advTm="65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0AEE2-00C3-353E-5636-04057030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 descr="Micromachines 13 01016 g001 550">
            <a:extLst>
              <a:ext uri="{FF2B5EF4-FFF2-40B4-BE49-F238E27FC236}">
                <a16:creationId xmlns:a16="http://schemas.microsoft.com/office/drawing/2014/main" id="{F2EDF7C1-434E-825C-09F3-543457815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13" y="554975"/>
            <a:ext cx="5549900" cy="51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7CB06D-6C74-426E-28DC-3E53DF6D062F}"/>
              </a:ext>
            </a:extLst>
          </p:cNvPr>
          <p:cNvSpPr txBox="1"/>
          <p:nvPr/>
        </p:nvSpPr>
        <p:spPr>
          <a:xfrm>
            <a:off x="0" y="6395621"/>
            <a:ext cx="87863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Ahmed, I.; Chiu, P.W.; Moy, W.; Kim, C.H. A probabilistic compute fabric based on coupled ring oscillators for solving combinatorial optimization problems.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J. Solid-State Circuits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2021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56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2870–2880.</a:t>
            </a: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EAA12-7F6C-39E0-89AA-DED628FA09EF}"/>
              </a:ext>
            </a:extLst>
          </p:cNvPr>
          <p:cNvSpPr txBox="1"/>
          <p:nvPr/>
        </p:nvSpPr>
        <p:spPr>
          <a:xfrm>
            <a:off x="0" y="5929352"/>
            <a:ext cx="9067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Zhang, Y.; Deng, Y.; Lin, Y.; Jiang, Y.; Dong, Y.; Chen, X.; Wang, G.; Shang, D.; Wang, Q.; Yu, H.; et al. Oscillator-Network-Based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Ising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Machine.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Micromachines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1000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2022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,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13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, 1016.</a:t>
            </a:r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B2CE8-66C0-434A-B6D1-B6173EDAFAAA}"/>
              </a:ext>
            </a:extLst>
          </p:cNvPr>
          <p:cNvSpPr txBox="1"/>
          <p:nvPr/>
        </p:nvSpPr>
        <p:spPr>
          <a:xfrm>
            <a:off x="190500" y="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highlight>
                  <a:srgbClr val="FFFF00"/>
                </a:highlight>
              </a:rPr>
              <a:t>Real world applications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7013623-DF7E-C1C9-6307-68187327CE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01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8000">
        <p159:morph option="byObject"/>
      </p:transition>
    </mc:Choice>
    <mc:Fallback xmlns="">
      <p:transition spd="slow" advClick="0" advTm="4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6243E-7ED2-D95B-0BD0-EC60C5E2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18F409-6706-4CFC-CA9F-49896D39E2D8}"/>
              </a:ext>
            </a:extLst>
          </p:cNvPr>
          <p:cNvSpPr txBox="1"/>
          <p:nvPr/>
        </p:nvSpPr>
        <p:spPr>
          <a:xfrm>
            <a:off x="184720" y="134446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highlight>
                  <a:srgbClr val="FFFF00"/>
                </a:highlight>
              </a:rPr>
              <a:t>MAX-CUT (NP-Complete)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E7FBA7-95A6-6D3F-9EB6-1FB038A1F05B}"/>
              </a:ext>
            </a:extLst>
          </p:cNvPr>
          <p:cNvSpPr/>
          <p:nvPr/>
        </p:nvSpPr>
        <p:spPr>
          <a:xfrm>
            <a:off x="3136202" y="2696308"/>
            <a:ext cx="228600" cy="2286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1D78AE-203D-C464-E4A2-FEA3C2DEF0E5}"/>
              </a:ext>
            </a:extLst>
          </p:cNvPr>
          <p:cNvSpPr/>
          <p:nvPr/>
        </p:nvSpPr>
        <p:spPr>
          <a:xfrm>
            <a:off x="3974402" y="3229708"/>
            <a:ext cx="228600" cy="2286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!!e">
            <a:extLst>
              <a:ext uri="{FF2B5EF4-FFF2-40B4-BE49-F238E27FC236}">
                <a16:creationId xmlns:a16="http://schemas.microsoft.com/office/drawing/2014/main" id="{7509538B-8A35-148A-A507-10D9A3B46BD3}"/>
              </a:ext>
            </a:extLst>
          </p:cNvPr>
          <p:cNvSpPr/>
          <p:nvPr/>
        </p:nvSpPr>
        <p:spPr>
          <a:xfrm>
            <a:off x="3962400" y="3204953"/>
            <a:ext cx="228600" cy="228600"/>
          </a:xfrm>
          <a:prstGeom prst="ellipse">
            <a:avLst/>
          </a:prstGeom>
          <a:solidFill>
            <a:schemeClr val="tx1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!!d">
            <a:extLst>
              <a:ext uri="{FF2B5EF4-FFF2-40B4-BE49-F238E27FC236}">
                <a16:creationId xmlns:a16="http://schemas.microsoft.com/office/drawing/2014/main" id="{A427B9B0-3F26-6772-BC86-BFFACCD7FFE8}"/>
              </a:ext>
            </a:extLst>
          </p:cNvPr>
          <p:cNvSpPr/>
          <p:nvPr/>
        </p:nvSpPr>
        <p:spPr>
          <a:xfrm>
            <a:off x="4006501" y="2158355"/>
            <a:ext cx="228600" cy="2286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!!a">
            <a:extLst>
              <a:ext uri="{FF2B5EF4-FFF2-40B4-BE49-F238E27FC236}">
                <a16:creationId xmlns:a16="http://schemas.microsoft.com/office/drawing/2014/main" id="{A2E42AB9-79D4-FAE7-A577-3DDAA4F5CCAB}"/>
              </a:ext>
            </a:extLst>
          </p:cNvPr>
          <p:cNvSpPr/>
          <p:nvPr/>
        </p:nvSpPr>
        <p:spPr>
          <a:xfrm>
            <a:off x="5143500" y="2158355"/>
            <a:ext cx="228600" cy="228600"/>
          </a:xfrm>
          <a:prstGeom prst="ellipse">
            <a:avLst/>
          </a:prstGeom>
          <a:solidFill>
            <a:schemeClr val="tx1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FF243E-4B40-D0D6-EBC1-F60083E8F04F}"/>
              </a:ext>
            </a:extLst>
          </p:cNvPr>
          <p:cNvSpPr/>
          <p:nvPr/>
        </p:nvSpPr>
        <p:spPr>
          <a:xfrm>
            <a:off x="5143500" y="3229708"/>
            <a:ext cx="228600" cy="2286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D1B4A2-E55A-136B-AB23-AA81F7D9760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326702" y="2848708"/>
            <a:ext cx="647700" cy="4191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9E53675-E443-EB86-5596-E405BC7337D9}"/>
              </a:ext>
            </a:extLst>
          </p:cNvPr>
          <p:cNvSpPr/>
          <p:nvPr/>
        </p:nvSpPr>
        <p:spPr>
          <a:xfrm>
            <a:off x="3124200" y="2671553"/>
            <a:ext cx="228600" cy="228600"/>
          </a:xfrm>
          <a:prstGeom prst="ellipse">
            <a:avLst/>
          </a:prstGeom>
          <a:solidFill>
            <a:schemeClr val="tx1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7D8A1C6-87C9-6080-7D56-1D728171E06E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 flipH="1" flipV="1">
            <a:off x="4241942" y="2259092"/>
            <a:ext cx="901558" cy="1356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0A9651-31A6-6581-A16D-20312CD4CF75}"/>
              </a:ext>
            </a:extLst>
          </p:cNvPr>
          <p:cNvCxnSpPr>
            <a:cxnSpLocks/>
            <a:stCxn id="10" idx="0"/>
            <a:endCxn id="9" idx="4"/>
          </p:cNvCxnSpPr>
          <p:nvPr/>
        </p:nvCxnSpPr>
        <p:spPr bwMode="auto">
          <a:xfrm flipV="1">
            <a:off x="5257800" y="2386955"/>
            <a:ext cx="0" cy="84275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7A2C66-D782-D3C1-5C7B-7C644CE2FF36}"/>
              </a:ext>
            </a:extLst>
          </p:cNvPr>
          <p:cNvCxnSpPr>
            <a:cxnSpLocks/>
            <a:stCxn id="10" idx="2"/>
          </p:cNvCxnSpPr>
          <p:nvPr/>
        </p:nvCxnSpPr>
        <p:spPr bwMode="auto">
          <a:xfrm flipH="1">
            <a:off x="4188867" y="3344008"/>
            <a:ext cx="954633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3D3F04-A1F5-7273-E845-EB094C2061F8}"/>
              </a:ext>
            </a:extLst>
          </p:cNvPr>
          <p:cNvCxnSpPr>
            <a:cxnSpLocks/>
          </p:cNvCxnSpPr>
          <p:nvPr/>
        </p:nvCxnSpPr>
        <p:spPr bwMode="auto">
          <a:xfrm flipV="1">
            <a:off x="4116520" y="2364476"/>
            <a:ext cx="0" cy="84275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85FA1D-CEF9-76B8-660C-0399C171B294}"/>
              </a:ext>
            </a:extLst>
          </p:cNvPr>
          <p:cNvCxnSpPr>
            <a:cxnSpLocks/>
            <a:stCxn id="33" idx="7"/>
            <a:endCxn id="8" idx="3"/>
          </p:cNvCxnSpPr>
          <p:nvPr/>
        </p:nvCxnSpPr>
        <p:spPr bwMode="auto">
          <a:xfrm flipV="1">
            <a:off x="3319322" y="2353477"/>
            <a:ext cx="720657" cy="35155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BFC7C69-568A-FF51-7793-2B327061F7BF}"/>
              </a:ext>
            </a:extLst>
          </p:cNvPr>
          <p:cNvSpPr txBox="1"/>
          <p:nvPr/>
        </p:nvSpPr>
        <p:spPr>
          <a:xfrm>
            <a:off x="1938974" y="4226416"/>
            <a:ext cx="7011856" cy="2234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/>
            <a:r>
              <a:rPr lang="en-US" dirty="0"/>
              <a:t>Happy scissor that wants to cut as many</a:t>
            </a:r>
          </a:p>
          <a:p>
            <a:pPr algn="l">
              <a:buNone/>
            </a:pPr>
            <a:r>
              <a:rPr lang="en-US" dirty="0"/>
              <a:t>edges as possible along one smooth line</a:t>
            </a:r>
          </a:p>
          <a:p>
            <a:pPr marL="342900" indent="-342900" algn="l"/>
            <a:endParaRPr lang="en-US" dirty="0"/>
          </a:p>
          <a:p>
            <a:pPr marL="342900" indent="-342900" algn="l"/>
            <a:r>
              <a:rPr lang="en-US" dirty="0"/>
              <a:t>Tank deciding how many routes can I destroy</a:t>
            </a:r>
          </a:p>
          <a:p>
            <a:pPr algn="l">
              <a:buNone/>
            </a:pPr>
            <a:r>
              <a:rPr lang="en-US" dirty="0"/>
              <a:t>in one motion without going backward </a:t>
            </a:r>
          </a:p>
        </p:txBody>
      </p:sp>
      <p:pic>
        <p:nvPicPr>
          <p:cNvPr id="2050" name="Picture 2" descr="Cartoon scissors hi-res stock photography and images - Alamy">
            <a:extLst>
              <a:ext uri="{FF2B5EF4-FFF2-40B4-BE49-F238E27FC236}">
                <a16:creationId xmlns:a16="http://schemas.microsoft.com/office/drawing/2014/main" id="{E65CD25E-EC28-9B6E-E161-99A1B28A3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2" y="3810000"/>
            <a:ext cx="1225550" cy="131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toon funny green military tank 5332272 Vector Art at Vecteezy">
            <a:extLst>
              <a:ext uri="{FF2B5EF4-FFF2-40B4-BE49-F238E27FC236}">
                <a16:creationId xmlns:a16="http://schemas.microsoft.com/office/drawing/2014/main" id="{7102993A-20E6-AD42-14C5-2B003D715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0" y="5579613"/>
            <a:ext cx="1505092" cy="9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0E5BA3BD-AD13-565F-3D0C-517BBEFEFF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9850"/>
    </mc:Choice>
    <mc:Fallback xmlns="">
      <p:transition advClick="0" advTm="59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6243E-7ED2-D95B-0BD0-EC60C5E2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18F409-6706-4CFC-CA9F-49896D39E2D8}"/>
              </a:ext>
            </a:extLst>
          </p:cNvPr>
          <p:cNvSpPr txBox="1"/>
          <p:nvPr/>
        </p:nvSpPr>
        <p:spPr>
          <a:xfrm>
            <a:off x="190499" y="114754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highlight>
                  <a:srgbClr val="FFFF00"/>
                </a:highlight>
              </a:rPr>
              <a:t>MAX-CUT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E7FBA7-95A6-6D3F-9EB6-1FB038A1F05B}"/>
              </a:ext>
            </a:extLst>
          </p:cNvPr>
          <p:cNvSpPr/>
          <p:nvPr/>
        </p:nvSpPr>
        <p:spPr>
          <a:xfrm>
            <a:off x="3136202" y="2696308"/>
            <a:ext cx="228600" cy="2286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1D78AE-203D-C464-E4A2-FEA3C2DEF0E5}"/>
              </a:ext>
            </a:extLst>
          </p:cNvPr>
          <p:cNvSpPr/>
          <p:nvPr/>
        </p:nvSpPr>
        <p:spPr>
          <a:xfrm>
            <a:off x="3974402" y="3229708"/>
            <a:ext cx="228600" cy="2286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53" name="!!i">
            <a:extLst>
              <a:ext uri="{FF2B5EF4-FFF2-40B4-BE49-F238E27FC236}">
                <a16:creationId xmlns:a16="http://schemas.microsoft.com/office/drawing/2014/main" id="{0AC1AF0B-004C-727B-13A1-4A4D9E120744}"/>
              </a:ext>
            </a:extLst>
          </p:cNvPr>
          <p:cNvCxnSpPr>
            <a:cxnSpLocks/>
            <a:stCxn id="34" idx="5"/>
          </p:cNvCxnSpPr>
          <p:nvPr/>
        </p:nvCxnSpPr>
        <p:spPr bwMode="auto">
          <a:xfrm flipV="1">
            <a:off x="4157522" y="3388529"/>
            <a:ext cx="985978" cy="11546"/>
          </a:xfrm>
          <a:prstGeom prst="lin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42" name="!!h">
            <a:extLst>
              <a:ext uri="{FF2B5EF4-FFF2-40B4-BE49-F238E27FC236}">
                <a16:creationId xmlns:a16="http://schemas.microsoft.com/office/drawing/2014/main" id="{019744F9-7143-B403-2A40-1C1F255E30CD}"/>
              </a:ext>
            </a:extLst>
          </p:cNvPr>
          <p:cNvSpPr/>
          <p:nvPr/>
        </p:nvSpPr>
        <p:spPr>
          <a:xfrm>
            <a:off x="3670125" y="1982320"/>
            <a:ext cx="1816275" cy="1795023"/>
          </a:xfrm>
          <a:custGeom>
            <a:avLst/>
            <a:gdLst>
              <a:gd name="connsiteX0" fmla="*/ 988961 w 1816275"/>
              <a:gd name="connsiteY0" fmla="*/ 1795023 h 1795023"/>
              <a:gd name="connsiteX1" fmla="*/ 847446 w 1816275"/>
              <a:gd name="connsiteY1" fmla="*/ 1316051 h 1795023"/>
              <a:gd name="connsiteX2" fmla="*/ 597075 w 1816275"/>
              <a:gd name="connsiteY2" fmla="*/ 1185423 h 1795023"/>
              <a:gd name="connsiteX3" fmla="*/ 259618 w 1816275"/>
              <a:gd name="connsiteY3" fmla="*/ 945937 h 1795023"/>
              <a:gd name="connsiteX4" fmla="*/ 9246 w 1816275"/>
              <a:gd name="connsiteY4" fmla="*/ 510509 h 1795023"/>
              <a:gd name="connsiteX5" fmla="*/ 74561 w 1816275"/>
              <a:gd name="connsiteY5" fmla="*/ 140394 h 1795023"/>
              <a:gd name="connsiteX6" fmla="*/ 270504 w 1816275"/>
              <a:gd name="connsiteY6" fmla="*/ 9766 h 1795023"/>
              <a:gd name="connsiteX7" fmla="*/ 673275 w 1816275"/>
              <a:gd name="connsiteY7" fmla="*/ 42423 h 1795023"/>
              <a:gd name="connsiteX8" fmla="*/ 912761 w 1816275"/>
              <a:gd name="connsiteY8" fmla="*/ 303680 h 1795023"/>
              <a:gd name="connsiteX9" fmla="*/ 1141361 w 1816275"/>
              <a:gd name="connsiteY9" fmla="*/ 554051 h 1795023"/>
              <a:gd name="connsiteX10" fmla="*/ 1424389 w 1816275"/>
              <a:gd name="connsiteY10" fmla="*/ 619366 h 1795023"/>
              <a:gd name="connsiteX11" fmla="*/ 1816275 w 1816275"/>
              <a:gd name="connsiteY11" fmla="*/ 630251 h 179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6275" h="1795023">
                <a:moveTo>
                  <a:pt x="988961" y="1795023"/>
                </a:moveTo>
                <a:cubicBezTo>
                  <a:pt x="950860" y="1606337"/>
                  <a:pt x="912760" y="1417651"/>
                  <a:pt x="847446" y="1316051"/>
                </a:cubicBezTo>
                <a:cubicBezTo>
                  <a:pt x="782132" y="1214451"/>
                  <a:pt x="695046" y="1247109"/>
                  <a:pt x="597075" y="1185423"/>
                </a:cubicBezTo>
                <a:cubicBezTo>
                  <a:pt x="499104" y="1123737"/>
                  <a:pt x="357589" y="1058423"/>
                  <a:pt x="259618" y="945937"/>
                </a:cubicBezTo>
                <a:cubicBezTo>
                  <a:pt x="161647" y="833451"/>
                  <a:pt x="40089" y="644766"/>
                  <a:pt x="9246" y="510509"/>
                </a:cubicBezTo>
                <a:cubicBezTo>
                  <a:pt x="-21597" y="376252"/>
                  <a:pt x="31018" y="223851"/>
                  <a:pt x="74561" y="140394"/>
                </a:cubicBezTo>
                <a:cubicBezTo>
                  <a:pt x="118104" y="56937"/>
                  <a:pt x="170718" y="26095"/>
                  <a:pt x="270504" y="9766"/>
                </a:cubicBezTo>
                <a:cubicBezTo>
                  <a:pt x="370290" y="-6563"/>
                  <a:pt x="566232" y="-6563"/>
                  <a:pt x="673275" y="42423"/>
                </a:cubicBezTo>
                <a:cubicBezTo>
                  <a:pt x="780318" y="91409"/>
                  <a:pt x="912761" y="303680"/>
                  <a:pt x="912761" y="303680"/>
                </a:cubicBezTo>
                <a:cubicBezTo>
                  <a:pt x="990775" y="388951"/>
                  <a:pt x="1056090" y="501437"/>
                  <a:pt x="1141361" y="554051"/>
                </a:cubicBezTo>
                <a:cubicBezTo>
                  <a:pt x="1226632" y="606665"/>
                  <a:pt x="1311903" y="606666"/>
                  <a:pt x="1424389" y="619366"/>
                </a:cubicBezTo>
                <a:cubicBezTo>
                  <a:pt x="1536875" y="632066"/>
                  <a:pt x="1676575" y="631158"/>
                  <a:pt x="1816275" y="630251"/>
                </a:cubicBezTo>
              </a:path>
            </a:pathLst>
          </a:custGeom>
          <a:noFill/>
          <a:ln w="38100" cmpd="sng">
            <a:solidFill>
              <a:srgbClr val="0000FF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50" name="!!g">
            <a:extLst>
              <a:ext uri="{FF2B5EF4-FFF2-40B4-BE49-F238E27FC236}">
                <a16:creationId xmlns:a16="http://schemas.microsoft.com/office/drawing/2014/main" id="{7A37D637-4E66-4ACC-875B-966D0B4C72CD}"/>
              </a:ext>
            </a:extLst>
          </p:cNvPr>
          <p:cNvCxnSpPr>
            <a:cxnSpLocks/>
            <a:stCxn id="8" idx="3"/>
            <a:endCxn id="33" idx="7"/>
          </p:cNvCxnSpPr>
          <p:nvPr/>
        </p:nvCxnSpPr>
        <p:spPr bwMode="auto">
          <a:xfrm flipH="1">
            <a:off x="3319322" y="2353477"/>
            <a:ext cx="720657" cy="351554"/>
          </a:xfrm>
          <a:prstGeom prst="lin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6" name="!!f">
            <a:extLst>
              <a:ext uri="{FF2B5EF4-FFF2-40B4-BE49-F238E27FC236}">
                <a16:creationId xmlns:a16="http://schemas.microsoft.com/office/drawing/2014/main" id="{EB492473-4061-6EBB-8246-A8985A99EDBD}"/>
              </a:ext>
            </a:extLst>
          </p:cNvPr>
          <p:cNvCxnSpPr>
            <a:cxnSpLocks/>
            <a:stCxn id="8" idx="4"/>
            <a:endCxn id="34" idx="0"/>
          </p:cNvCxnSpPr>
          <p:nvPr/>
        </p:nvCxnSpPr>
        <p:spPr bwMode="auto">
          <a:xfrm flipH="1">
            <a:off x="4076700" y="2386955"/>
            <a:ext cx="44101" cy="817998"/>
          </a:xfrm>
          <a:prstGeom prst="lin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34" name="!!e">
            <a:extLst>
              <a:ext uri="{FF2B5EF4-FFF2-40B4-BE49-F238E27FC236}">
                <a16:creationId xmlns:a16="http://schemas.microsoft.com/office/drawing/2014/main" id="{7509538B-8A35-148A-A507-10D9A3B46BD3}"/>
              </a:ext>
            </a:extLst>
          </p:cNvPr>
          <p:cNvSpPr/>
          <p:nvPr/>
        </p:nvSpPr>
        <p:spPr>
          <a:xfrm>
            <a:off x="3962400" y="3204953"/>
            <a:ext cx="228600" cy="228600"/>
          </a:xfrm>
          <a:prstGeom prst="ellipse">
            <a:avLst/>
          </a:prstGeom>
          <a:solidFill>
            <a:schemeClr val="tx1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!!d">
            <a:extLst>
              <a:ext uri="{FF2B5EF4-FFF2-40B4-BE49-F238E27FC236}">
                <a16:creationId xmlns:a16="http://schemas.microsoft.com/office/drawing/2014/main" id="{A427B9B0-3F26-6772-BC86-BFFACCD7FFE8}"/>
              </a:ext>
            </a:extLst>
          </p:cNvPr>
          <p:cNvSpPr/>
          <p:nvPr/>
        </p:nvSpPr>
        <p:spPr>
          <a:xfrm>
            <a:off x="4006501" y="2158355"/>
            <a:ext cx="228600" cy="2286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45" name="!!c">
            <a:extLst>
              <a:ext uri="{FF2B5EF4-FFF2-40B4-BE49-F238E27FC236}">
                <a16:creationId xmlns:a16="http://schemas.microsoft.com/office/drawing/2014/main" id="{CB58EE5A-AED4-B94A-9D12-B95C439E65C4}"/>
              </a:ext>
            </a:extLst>
          </p:cNvPr>
          <p:cNvCxnSpPr>
            <a:stCxn id="8" idx="6"/>
            <a:endCxn id="9" idx="2"/>
          </p:cNvCxnSpPr>
          <p:nvPr/>
        </p:nvCxnSpPr>
        <p:spPr bwMode="auto">
          <a:xfrm>
            <a:off x="4235101" y="2272655"/>
            <a:ext cx="908399" cy="0"/>
          </a:xfrm>
          <a:prstGeom prst="lin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9" name="!!b">
            <a:extLst>
              <a:ext uri="{FF2B5EF4-FFF2-40B4-BE49-F238E27FC236}">
                <a16:creationId xmlns:a16="http://schemas.microsoft.com/office/drawing/2014/main" id="{E1ED353A-3A9F-0588-8F5D-28A74B375530}"/>
              </a:ext>
            </a:extLst>
          </p:cNvPr>
          <p:cNvCxnSpPr>
            <a:cxnSpLocks/>
          </p:cNvCxnSpPr>
          <p:nvPr/>
        </p:nvCxnSpPr>
        <p:spPr bwMode="auto">
          <a:xfrm flipH="1">
            <a:off x="5251801" y="2362935"/>
            <a:ext cx="32099" cy="909709"/>
          </a:xfrm>
          <a:prstGeom prst="lin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9" name="!!a">
            <a:extLst>
              <a:ext uri="{FF2B5EF4-FFF2-40B4-BE49-F238E27FC236}">
                <a16:creationId xmlns:a16="http://schemas.microsoft.com/office/drawing/2014/main" id="{A2E42AB9-79D4-FAE7-A577-3DDAA4F5CCAB}"/>
              </a:ext>
            </a:extLst>
          </p:cNvPr>
          <p:cNvSpPr/>
          <p:nvPr/>
        </p:nvSpPr>
        <p:spPr>
          <a:xfrm>
            <a:off x="5143500" y="2158355"/>
            <a:ext cx="228600" cy="228600"/>
          </a:xfrm>
          <a:prstGeom prst="ellipse">
            <a:avLst/>
          </a:prstGeom>
          <a:solidFill>
            <a:schemeClr val="tx1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FF243E-4B40-D0D6-EBC1-F60083E8F04F}"/>
              </a:ext>
            </a:extLst>
          </p:cNvPr>
          <p:cNvSpPr/>
          <p:nvPr/>
        </p:nvSpPr>
        <p:spPr>
          <a:xfrm>
            <a:off x="5143500" y="3229708"/>
            <a:ext cx="228600" cy="2286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D1B4A2-E55A-136B-AB23-AA81F7D9760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326702" y="2848708"/>
            <a:ext cx="647700" cy="4191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9E53675-E443-EB86-5596-E405BC7337D9}"/>
              </a:ext>
            </a:extLst>
          </p:cNvPr>
          <p:cNvSpPr/>
          <p:nvPr/>
        </p:nvSpPr>
        <p:spPr>
          <a:xfrm>
            <a:off x="3124200" y="2671553"/>
            <a:ext cx="228600" cy="228600"/>
          </a:xfrm>
          <a:prstGeom prst="ellipse">
            <a:avLst/>
          </a:prstGeom>
          <a:solidFill>
            <a:schemeClr val="tx1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74C24C-63DD-33F8-D764-B9E656E82F99}"/>
              </a:ext>
            </a:extLst>
          </p:cNvPr>
          <p:cNvSpPr txBox="1"/>
          <p:nvPr/>
        </p:nvSpPr>
        <p:spPr>
          <a:xfrm>
            <a:off x="1981200" y="4542855"/>
            <a:ext cx="5723042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/>
              <a:t>Easy to check if this solution is better</a:t>
            </a:r>
          </a:p>
          <a:p>
            <a:pPr algn="l">
              <a:buNone/>
            </a:pPr>
            <a:r>
              <a:rPr lang="en-US" dirty="0"/>
              <a:t>than another offered solution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BB1C68D-7645-1865-08D5-B73FAD689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2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2517"/>
    </mc:Choice>
    <mc:Fallback xmlns="">
      <p:transition advClick="0" advTm="82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42" grpId="0" animBg="1"/>
      <p:bldP spid="34" grpId="0" animBg="1"/>
      <p:bldP spid="8" grpId="0" animBg="1"/>
      <p:bldP spid="9" grpId="0" animBg="1"/>
      <p:bldP spid="10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6243E-7ED2-D95B-0BD0-EC60C5E2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18F409-6706-4CFC-CA9F-49896D39E2D8}"/>
              </a:ext>
            </a:extLst>
          </p:cNvPr>
          <p:cNvSpPr txBox="1"/>
          <p:nvPr/>
        </p:nvSpPr>
        <p:spPr>
          <a:xfrm>
            <a:off x="190499" y="114754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highlight>
                  <a:srgbClr val="FFFF00"/>
                </a:highlight>
              </a:rPr>
              <a:t>MAX-CUT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E7FBA7-95A6-6D3F-9EB6-1FB038A1F05B}"/>
              </a:ext>
            </a:extLst>
          </p:cNvPr>
          <p:cNvSpPr/>
          <p:nvPr/>
        </p:nvSpPr>
        <p:spPr>
          <a:xfrm>
            <a:off x="3136202" y="2696308"/>
            <a:ext cx="228600" cy="2286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!!h">
            <a:extLst>
              <a:ext uri="{FF2B5EF4-FFF2-40B4-BE49-F238E27FC236}">
                <a16:creationId xmlns:a16="http://schemas.microsoft.com/office/drawing/2014/main" id="{C1D4E55B-6ADE-CB40-926E-1E7898D312E5}"/>
              </a:ext>
            </a:extLst>
          </p:cNvPr>
          <p:cNvSpPr/>
          <p:nvPr/>
        </p:nvSpPr>
        <p:spPr>
          <a:xfrm>
            <a:off x="3989468" y="1623317"/>
            <a:ext cx="870208" cy="2547991"/>
          </a:xfrm>
          <a:custGeom>
            <a:avLst/>
            <a:gdLst>
              <a:gd name="connsiteX0" fmla="*/ 202388 w 870208"/>
              <a:gd name="connsiteY0" fmla="*/ 2547991 h 2547991"/>
              <a:gd name="connsiteX1" fmla="*/ 109921 w 870208"/>
              <a:gd name="connsiteY1" fmla="*/ 1982912 h 2547991"/>
              <a:gd name="connsiteX2" fmla="*/ 27728 w 870208"/>
              <a:gd name="connsiteY2" fmla="*/ 1726058 h 2547991"/>
              <a:gd name="connsiteX3" fmla="*/ 7179 w 870208"/>
              <a:gd name="connsiteY3" fmla="*/ 1222625 h 2547991"/>
              <a:gd name="connsiteX4" fmla="*/ 140743 w 870208"/>
              <a:gd name="connsiteY4" fmla="*/ 729465 h 2547991"/>
              <a:gd name="connsiteX5" fmla="*/ 397597 w 870208"/>
              <a:gd name="connsiteY5" fmla="*/ 339047 h 2547991"/>
              <a:gd name="connsiteX6" fmla="*/ 870208 w 870208"/>
              <a:gd name="connsiteY6" fmla="*/ 0 h 254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208" h="2547991">
                <a:moveTo>
                  <a:pt x="202388" y="2547991"/>
                </a:moveTo>
                <a:cubicBezTo>
                  <a:pt x="170709" y="2333946"/>
                  <a:pt x="139031" y="2119901"/>
                  <a:pt x="109921" y="1982912"/>
                </a:cubicBezTo>
                <a:cubicBezTo>
                  <a:pt x="80811" y="1845923"/>
                  <a:pt x="44852" y="1852772"/>
                  <a:pt x="27728" y="1726058"/>
                </a:cubicBezTo>
                <a:cubicBezTo>
                  <a:pt x="10604" y="1599344"/>
                  <a:pt x="-11657" y="1388724"/>
                  <a:pt x="7179" y="1222625"/>
                </a:cubicBezTo>
                <a:cubicBezTo>
                  <a:pt x="26015" y="1056526"/>
                  <a:pt x="75673" y="876728"/>
                  <a:pt x="140743" y="729465"/>
                </a:cubicBezTo>
                <a:cubicBezTo>
                  <a:pt x="205813" y="582202"/>
                  <a:pt x="276020" y="460624"/>
                  <a:pt x="397597" y="339047"/>
                </a:cubicBezTo>
                <a:cubicBezTo>
                  <a:pt x="519174" y="217470"/>
                  <a:pt x="694691" y="108735"/>
                  <a:pt x="870208" y="0"/>
                </a:cubicBezTo>
              </a:path>
            </a:pathLst>
          </a:custGeom>
          <a:noFill/>
          <a:ln w="38100" cmpd="sng">
            <a:solidFill>
              <a:srgbClr val="0000FF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6" name="!!g">
            <a:extLst>
              <a:ext uri="{FF2B5EF4-FFF2-40B4-BE49-F238E27FC236}">
                <a16:creationId xmlns:a16="http://schemas.microsoft.com/office/drawing/2014/main" id="{7150431C-AB30-3A4C-AF2F-423064822E2B}"/>
              </a:ext>
            </a:extLst>
          </p:cNvPr>
          <p:cNvCxnSpPr>
            <a:cxnSpLocks/>
            <a:stCxn id="8" idx="2"/>
            <a:endCxn id="33" idx="6"/>
          </p:cNvCxnSpPr>
          <p:nvPr/>
        </p:nvCxnSpPr>
        <p:spPr bwMode="auto">
          <a:xfrm flipH="1">
            <a:off x="3352800" y="2679857"/>
            <a:ext cx="973173" cy="105996"/>
          </a:xfrm>
          <a:prstGeom prst="lin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0" name="!!f">
            <a:extLst>
              <a:ext uri="{FF2B5EF4-FFF2-40B4-BE49-F238E27FC236}">
                <a16:creationId xmlns:a16="http://schemas.microsoft.com/office/drawing/2014/main" id="{249E0CE6-95FB-39DF-7AA6-DD6DFD447781}"/>
              </a:ext>
            </a:extLst>
          </p:cNvPr>
          <p:cNvCxnSpPr>
            <a:cxnSpLocks/>
            <a:endCxn id="34" idx="7"/>
          </p:cNvCxnSpPr>
          <p:nvPr/>
        </p:nvCxnSpPr>
        <p:spPr bwMode="auto">
          <a:xfrm flipH="1">
            <a:off x="3648335" y="2775165"/>
            <a:ext cx="721739" cy="734497"/>
          </a:xfrm>
          <a:prstGeom prst="lin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34" name="!!e">
            <a:extLst>
              <a:ext uri="{FF2B5EF4-FFF2-40B4-BE49-F238E27FC236}">
                <a16:creationId xmlns:a16="http://schemas.microsoft.com/office/drawing/2014/main" id="{7509538B-8A35-148A-A507-10D9A3B46BD3}"/>
              </a:ext>
            </a:extLst>
          </p:cNvPr>
          <p:cNvSpPr/>
          <p:nvPr/>
        </p:nvSpPr>
        <p:spPr>
          <a:xfrm>
            <a:off x="3453213" y="3476184"/>
            <a:ext cx="228600" cy="228600"/>
          </a:xfrm>
          <a:prstGeom prst="ellipse">
            <a:avLst/>
          </a:prstGeom>
          <a:solidFill>
            <a:schemeClr val="tx1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!!d">
            <a:extLst>
              <a:ext uri="{FF2B5EF4-FFF2-40B4-BE49-F238E27FC236}">
                <a16:creationId xmlns:a16="http://schemas.microsoft.com/office/drawing/2014/main" id="{A427B9B0-3F26-6772-BC86-BFFACCD7FFE8}"/>
              </a:ext>
            </a:extLst>
          </p:cNvPr>
          <p:cNvSpPr/>
          <p:nvPr/>
        </p:nvSpPr>
        <p:spPr>
          <a:xfrm>
            <a:off x="4325973" y="2565557"/>
            <a:ext cx="228600" cy="2286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6" name="!!c">
            <a:extLst>
              <a:ext uri="{FF2B5EF4-FFF2-40B4-BE49-F238E27FC236}">
                <a16:creationId xmlns:a16="http://schemas.microsoft.com/office/drawing/2014/main" id="{018EEF02-B4B5-DBC3-31B0-A5972DAA96B4}"/>
              </a:ext>
            </a:extLst>
          </p:cNvPr>
          <p:cNvCxnSpPr>
            <a:cxnSpLocks/>
            <a:endCxn id="9" idx="5"/>
          </p:cNvCxnSpPr>
          <p:nvPr/>
        </p:nvCxnSpPr>
        <p:spPr bwMode="auto">
          <a:xfrm flipH="1" flipV="1">
            <a:off x="3845674" y="1460610"/>
            <a:ext cx="559802" cy="1104947"/>
          </a:xfrm>
          <a:prstGeom prst="lin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9" name="!!b">
            <a:extLst>
              <a:ext uri="{FF2B5EF4-FFF2-40B4-BE49-F238E27FC236}">
                <a16:creationId xmlns:a16="http://schemas.microsoft.com/office/drawing/2014/main" id="{E1ED353A-3A9F-0588-8F5D-28A74B375530}"/>
              </a:ext>
            </a:extLst>
          </p:cNvPr>
          <p:cNvCxnSpPr>
            <a:cxnSpLocks/>
          </p:cNvCxnSpPr>
          <p:nvPr/>
        </p:nvCxnSpPr>
        <p:spPr bwMode="auto">
          <a:xfrm>
            <a:off x="3859577" y="1460611"/>
            <a:ext cx="1486949" cy="1778556"/>
          </a:xfrm>
          <a:prstGeom prst="lin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9" name="!!a">
            <a:extLst>
              <a:ext uri="{FF2B5EF4-FFF2-40B4-BE49-F238E27FC236}">
                <a16:creationId xmlns:a16="http://schemas.microsoft.com/office/drawing/2014/main" id="{A2E42AB9-79D4-FAE7-A577-3DDAA4F5CCAB}"/>
              </a:ext>
            </a:extLst>
          </p:cNvPr>
          <p:cNvSpPr/>
          <p:nvPr/>
        </p:nvSpPr>
        <p:spPr>
          <a:xfrm>
            <a:off x="3650552" y="1265488"/>
            <a:ext cx="228600" cy="228600"/>
          </a:xfrm>
          <a:prstGeom prst="ellipse">
            <a:avLst/>
          </a:prstGeom>
          <a:solidFill>
            <a:schemeClr val="tx1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FF243E-4B40-D0D6-EBC1-F60083E8F04F}"/>
              </a:ext>
            </a:extLst>
          </p:cNvPr>
          <p:cNvSpPr/>
          <p:nvPr/>
        </p:nvSpPr>
        <p:spPr>
          <a:xfrm>
            <a:off x="5143500" y="3229708"/>
            <a:ext cx="228600" cy="228600"/>
          </a:xfrm>
          <a:prstGeom prst="ellipse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9E53675-E443-EB86-5596-E405BC7337D9}"/>
              </a:ext>
            </a:extLst>
          </p:cNvPr>
          <p:cNvSpPr/>
          <p:nvPr/>
        </p:nvSpPr>
        <p:spPr>
          <a:xfrm>
            <a:off x="3124200" y="2671553"/>
            <a:ext cx="228600" cy="228600"/>
          </a:xfrm>
          <a:prstGeom prst="ellipse">
            <a:avLst/>
          </a:prstGeom>
          <a:solidFill>
            <a:schemeClr val="tx1"/>
          </a:solidFill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9" name="!!i">
            <a:extLst>
              <a:ext uri="{FF2B5EF4-FFF2-40B4-BE49-F238E27FC236}">
                <a16:creationId xmlns:a16="http://schemas.microsoft.com/office/drawing/2014/main" id="{0FA94144-D258-F30F-7B07-339536562B4E}"/>
              </a:ext>
            </a:extLst>
          </p:cNvPr>
          <p:cNvCxnSpPr>
            <a:cxnSpLocks/>
            <a:stCxn id="34" idx="6"/>
          </p:cNvCxnSpPr>
          <p:nvPr/>
        </p:nvCxnSpPr>
        <p:spPr bwMode="auto">
          <a:xfrm flipV="1">
            <a:off x="3681813" y="3388529"/>
            <a:ext cx="1461687" cy="201955"/>
          </a:xfrm>
          <a:prstGeom prst="lin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4AF431D-3498-B15F-DA7C-8C76B03CEA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19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410">
        <p159:morph option="byObject"/>
      </p:transition>
    </mc:Choice>
    <mc:Fallback xmlns="">
      <p:transition spd="slow" advClick="0" advTm="104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9|15.3|9|37.7|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35427</TotalTime>
  <Words>502</Words>
  <Application>Microsoft Macintosh PowerPoint</Application>
  <PresentationFormat>On-screen Show (4:3)</PresentationFormat>
  <Paragraphs>90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Comic Sans MS</vt:lpstr>
      <vt:lpstr>Helvetica Neue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2145</cp:revision>
  <cp:lastPrinted>2020-01-02T19:55:03Z</cp:lastPrinted>
  <dcterms:created xsi:type="dcterms:W3CDTF">2003-03-02T22:33:52Z</dcterms:created>
  <dcterms:modified xsi:type="dcterms:W3CDTF">2023-09-27T04:39:49Z</dcterms:modified>
</cp:coreProperties>
</file>