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939" r:id="rId2"/>
    <p:sldId id="316" r:id="rId3"/>
    <p:sldId id="266" r:id="rId4"/>
    <p:sldId id="257" r:id="rId5"/>
    <p:sldId id="258" r:id="rId6"/>
    <p:sldId id="259" r:id="rId7"/>
    <p:sldId id="261" r:id="rId8"/>
    <p:sldId id="262" r:id="rId9"/>
    <p:sldId id="263" r:id="rId10"/>
    <p:sldId id="354" r:id="rId11"/>
    <p:sldId id="443" r:id="rId12"/>
    <p:sldId id="474" r:id="rId13"/>
    <p:sldId id="355" r:id="rId14"/>
  </p:sldIdLst>
  <p:sldSz cx="9144000" cy="6858000" type="screen4x3"/>
  <p:notesSz cx="6997700" cy="9271000"/>
  <p:custDataLst>
    <p:tags r:id="rId17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01"/>
    <p:restoredTop sz="96327"/>
  </p:normalViewPr>
  <p:slideViewPr>
    <p:cSldViewPr>
      <p:cViewPr>
        <p:scale>
          <a:sx n="146" d="100"/>
          <a:sy n="146" d="100"/>
        </p:scale>
        <p:origin x="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342660" y="24442"/>
            <a:ext cx="801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14C. Shor factoring algorithm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20DD158-DE1F-C81E-6D17-457926FA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649" y="533400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solidFill>
                  <a:srgbClr val="00B0F0"/>
                </a:solidFill>
                <a:latin typeface="Comic Sans MS" charset="0"/>
                <a:sym typeface="Wingdings" charset="0"/>
              </a:rPr>
              <a:t>Peter Shor</a:t>
            </a:r>
          </a:p>
        </p:txBody>
      </p:sp>
      <p:pic>
        <p:nvPicPr>
          <p:cNvPr id="3" name="Picture 2" descr="A drawing of a person with a beard&#10;&#10;Description automatically generated">
            <a:extLst>
              <a:ext uri="{FF2B5EF4-FFF2-40B4-BE49-F238E27FC236}">
                <a16:creationId xmlns:a16="http://schemas.microsoft.com/office/drawing/2014/main" id="{1C812213-258E-5328-2F17-D7ED0AA21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3759200" cy="40638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4B5CC56-FF00-8F15-D60A-7B549366E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1034"/>
    </mc:Choice>
    <mc:Fallback>
      <p:transition advClick="0" advTm="21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0" y="734010"/>
            <a:ext cx="9619976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Collapse input into a subset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[0, 4, 8, 12, 16, .., 252]</a:t>
            </a:r>
            <a:r>
              <a:rPr lang="en-US" dirty="0">
                <a:latin typeface="Comic Sans MS" charset="0"/>
                <a:sym typeface="Wingdings" charset="2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Period r = 4.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We still haven’t opened blue box..  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  <a:p>
            <a:pPr>
              <a:buNone/>
            </a:pPr>
            <a:r>
              <a:rPr lang="en-US" dirty="0">
                <a:latin typeface="Comic Sans MS" charset="0"/>
              </a:rPr>
              <a:t>    |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00000000</a:t>
            </a:r>
            <a:r>
              <a:rPr lang="en-US" dirty="0">
                <a:latin typeface="Comic Sans MS" charset="0"/>
              </a:rPr>
              <a:t>,       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dirty="0">
                <a:latin typeface="Comic Sans MS" charset="0"/>
              </a:rPr>
              <a:t>&gt; +           |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00000100</a:t>
            </a:r>
            <a:r>
              <a:rPr lang="en-US" dirty="0">
                <a:latin typeface="Comic Sans MS" charset="0"/>
              </a:rPr>
              <a:t>,      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dirty="0">
                <a:latin typeface="Comic Sans MS" charset="0"/>
              </a:rPr>
              <a:t>&gt; +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latin typeface="Comic Sans MS" charset="0"/>
              </a:rPr>
              <a:t>    |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00001000</a:t>
            </a:r>
            <a:r>
              <a:rPr lang="en-US" dirty="0">
                <a:latin typeface="Comic Sans MS" charset="0"/>
              </a:rPr>
              <a:t>,       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dirty="0">
                <a:latin typeface="Comic Sans MS" charset="0"/>
              </a:rPr>
              <a:t>&gt;  +          |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00010000</a:t>
            </a:r>
            <a:r>
              <a:rPr lang="en-US" dirty="0">
                <a:latin typeface="Comic Sans MS" charset="0"/>
              </a:rPr>
              <a:t>,      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dirty="0">
                <a:latin typeface="Comic Sans MS" charset="0"/>
              </a:rPr>
              <a:t>&gt; +</a:t>
            </a:r>
          </a:p>
          <a:p>
            <a:pPr>
              <a:buNone/>
            </a:pPr>
            <a:r>
              <a:rPr lang="en-US" dirty="0">
                <a:latin typeface="Comic Sans MS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Comic Sans MS" charset="0"/>
              </a:rPr>
              <a:t> ..…		</a:t>
            </a:r>
            <a:endParaRPr lang="en-US" dirty="0"/>
          </a:p>
          <a:p>
            <a:pPr>
              <a:buNone/>
            </a:pPr>
            <a:r>
              <a:rPr lang="en-US" dirty="0">
                <a:latin typeface="Comic Sans MS" charset="0"/>
              </a:rPr>
              <a:t>					 + |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11111100 </a:t>
            </a:r>
            <a:r>
              <a:rPr lang="en-US" dirty="0">
                <a:latin typeface="Comic Sans MS" charset="0"/>
              </a:rPr>
              <a:t>,        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dirty="0">
                <a:latin typeface="Comic Sans MS" charset="0"/>
              </a:rPr>
              <a:t>&gt; </a:t>
            </a:r>
            <a:endParaRPr lang="en-US" dirty="0">
              <a:solidFill>
                <a:srgbClr val="0000FF"/>
              </a:solidFill>
              <a:latin typeface="Comic Sans MS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	How to read r in 1 shot? 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1061457" y="0"/>
            <a:ext cx="780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Measure output 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 Say we read “1”</a:t>
            </a:r>
            <a:endParaRPr lang="en-US" sz="36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6950" y="200243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0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6350" y="2535832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7936" y="192623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4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65082" y="2459632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0138" y="331036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8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7284" y="3772029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8300" y="3297664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12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83504" y="3759329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39150" y="4663389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252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07323" y="5134478"/>
            <a:ext cx="2191378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393482" y="1997967"/>
            <a:ext cx="7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936282" y="2459632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767041" y="1926232"/>
            <a:ext cx="7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09841" y="2387897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325837" y="3287863"/>
            <a:ext cx="7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68637" y="3749528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767041" y="3310364"/>
            <a:ext cx="7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309841" y="3772029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538545" y="4646622"/>
            <a:ext cx="7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110419" y="5117711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A29E51-EA88-44F8-EFAA-632ECD3BA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5189"/>
    </mc:Choice>
    <mc:Fallback>
      <p:transition advClick="0" advTm="55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1409114" y="1371600"/>
            <a:ext cx="6325771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[0, 4, 8, 12, 16, .., 252]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But with different probabilities, peaking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around 252/r = 64. So highest probability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are 0, 64, 128, 192.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Let it collapse again repeatedly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 GCD measures to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p</a:t>
            </a:r>
            <a:r>
              <a:rPr lang="en-US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=64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Then from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p</a:t>
            </a:r>
            <a:r>
              <a:rPr lang="en-US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=64 </a:t>
            </a: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and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q</a:t>
            </a:r>
            <a:r>
              <a:rPr lang="en-US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=256</a:t>
            </a: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, we can get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sym typeface="Wingdings" charset="2"/>
              </a:rPr>
              <a:t>r</a:t>
            </a:r>
            <a:r>
              <a:rPr lang="en-US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=4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(continuous fraction expansion of </a:t>
            </a:r>
            <a:r>
              <a:rPr lang="en-US" dirty="0" err="1">
                <a:solidFill>
                  <a:srgbClr val="0000FF"/>
                </a:solidFill>
                <a:latin typeface="Comic Sans MS" charset="0"/>
                <a:sym typeface="Wingdings" charset="2"/>
              </a:rPr>
              <a:t>q/p</a:t>
            </a: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)</a:t>
            </a:r>
            <a:endParaRPr lang="en-US" dirty="0">
              <a:latin typeface="Comic Sans MS" charset="0"/>
              <a:sym typeface="Wingdings" charset="2"/>
            </a:endParaRPr>
          </a:p>
        </p:txBody>
      </p:sp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481041" y="0"/>
            <a:ext cx="833273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easure period with Q Fourier Transform</a:t>
            </a:r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(Quantum Phase Shift Gates)</a:t>
            </a:r>
          </a:p>
        </p:txBody>
      </p:sp>
      <p:sp>
        <p:nvSpPr>
          <p:cNvPr id="73732" name="Rectangle 1"/>
          <p:cNvSpPr>
            <a:spLocks noChangeArrowheads="1"/>
          </p:cNvSpPr>
          <p:nvPr/>
        </p:nvSpPr>
        <p:spPr bwMode="auto">
          <a:xfrm>
            <a:off x="2792236" y="6172200"/>
            <a:ext cx="4107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Finally, </a:t>
            </a:r>
            <a:r>
              <a:rPr lang="en-US" sz="3200" dirty="0" err="1">
                <a:solidFill>
                  <a:srgbClr val="0000FF"/>
                </a:solidFill>
                <a:latin typeface="Comic Sans MS" charset="0"/>
                <a:sym typeface="Wingdings" charset="2"/>
              </a:rPr>
              <a:t>gcd</a:t>
            </a: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(7</a:t>
            </a:r>
            <a:r>
              <a:rPr lang="en-US" sz="3200" baseline="30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r/2 </a:t>
            </a: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± 1)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00DBAB-4115-8960-646D-15F2131D0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8389"/>
    </mc:Choice>
    <mc:Fallback>
      <p:transition advClick="0" advTm="98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sho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92469" y="978870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Read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00620" y="409140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x = [0 4 8 12</a:t>
              </a:r>
              <a:r>
                <a:rPr lang="mr-IN"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…</a:t>
              </a:r>
              <a:r>
                <a:rPr lang="en-US"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 252]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07379" y="3906736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Period 64</a:t>
              </a:r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DA827F-B8A8-2A6A-7515-6A000A03B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7600"/>
    </mc:Choice>
    <mc:Fallback>
      <p:transition advClick="0" advTm="5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2589213"/>
            <a:ext cx="7391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28924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1972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5020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037013"/>
            <a:ext cx="7391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43402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46450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949825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05000" y="2360613"/>
            <a:ext cx="838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362200"/>
            <a:ext cx="838200" cy="2741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201" y="197961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85800" y="1598613"/>
            <a:ext cx="273050" cy="676275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66" name="TextBox 18"/>
          <p:cNvSpPr txBox="1">
            <a:spLocks noChangeArrowheads="1"/>
          </p:cNvSpPr>
          <p:nvPr/>
        </p:nvSpPr>
        <p:spPr bwMode="auto">
          <a:xfrm>
            <a:off x="457623" y="1747838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0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7469" y="53332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76275" y="4953000"/>
            <a:ext cx="273050" cy="676275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4769" name="TextBox 21"/>
          <p:cNvSpPr txBox="1">
            <a:spLocks noChangeArrowheads="1"/>
          </p:cNvSpPr>
          <p:nvPr/>
        </p:nvSpPr>
        <p:spPr bwMode="auto">
          <a:xfrm>
            <a:off x="448098" y="5100638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0</a:t>
            </a:r>
          </a:p>
        </p:txBody>
      </p:sp>
      <p:sp>
        <p:nvSpPr>
          <p:cNvPr id="74770" name="TextBox 22"/>
          <p:cNvSpPr txBox="1">
            <a:spLocks noChangeArrowheads="1"/>
          </p:cNvSpPr>
          <p:nvPr/>
        </p:nvSpPr>
        <p:spPr bwMode="auto">
          <a:xfrm>
            <a:off x="1904693" y="2738438"/>
            <a:ext cx="851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QFT</a:t>
            </a:r>
          </a:p>
        </p:txBody>
      </p:sp>
      <p:sp>
        <p:nvSpPr>
          <p:cNvPr id="74771" name="TextBox 23"/>
          <p:cNvSpPr txBox="1">
            <a:spLocks noChangeArrowheads="1"/>
          </p:cNvSpPr>
          <p:nvPr/>
        </p:nvSpPr>
        <p:spPr bwMode="auto">
          <a:xfrm>
            <a:off x="3632437" y="3579813"/>
            <a:ext cx="410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U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545557" y="19804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155950" y="1598613"/>
            <a:ext cx="273050" cy="676275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74" name="TextBox 26"/>
          <p:cNvSpPr txBox="1">
            <a:spLocks noChangeArrowheads="1"/>
          </p:cNvSpPr>
          <p:nvPr/>
        </p:nvSpPr>
        <p:spPr bwMode="auto">
          <a:xfrm>
            <a:off x="2927804" y="1747838"/>
            <a:ext cx="365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x</a:t>
            </a:r>
          </a:p>
        </p:txBody>
      </p:sp>
      <p:sp>
        <p:nvSpPr>
          <p:cNvPr id="74775" name="TextBox 27"/>
          <p:cNvSpPr txBox="1">
            <a:spLocks noChangeArrowheads="1"/>
          </p:cNvSpPr>
          <p:nvPr/>
        </p:nvSpPr>
        <p:spPr bwMode="auto">
          <a:xfrm>
            <a:off x="3264605" y="1338263"/>
            <a:ext cx="129875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Linear </a:t>
            </a:r>
          </a:p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superposition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267994" y="20566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878388" y="1674813"/>
            <a:ext cx="273050" cy="676275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78" name="TextBox 30"/>
          <p:cNvSpPr txBox="1">
            <a:spLocks noChangeArrowheads="1"/>
          </p:cNvSpPr>
          <p:nvPr/>
        </p:nvSpPr>
        <p:spPr bwMode="auto">
          <a:xfrm>
            <a:off x="4650241" y="1824038"/>
            <a:ext cx="365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x</a:t>
            </a:r>
          </a:p>
        </p:txBody>
      </p:sp>
      <p:sp>
        <p:nvSpPr>
          <p:cNvPr id="32" name="Freeform 31"/>
          <p:cNvSpPr/>
          <p:nvPr/>
        </p:nvSpPr>
        <p:spPr>
          <a:xfrm>
            <a:off x="5670550" y="1685925"/>
            <a:ext cx="273050" cy="674688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80" name="TextBox 32"/>
          <p:cNvSpPr txBox="1">
            <a:spLocks noChangeArrowheads="1"/>
          </p:cNvSpPr>
          <p:nvPr/>
        </p:nvSpPr>
        <p:spPr bwMode="auto">
          <a:xfrm>
            <a:off x="5162746" y="182880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f(x)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799807" y="2055019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495925" y="3830638"/>
            <a:ext cx="593725" cy="1270000"/>
          </a:xfrm>
          <a:custGeom>
            <a:avLst/>
            <a:gdLst>
              <a:gd name="connsiteX0" fmla="*/ 0 w 594863"/>
              <a:gd name="connsiteY0" fmla="*/ 0 h 1269925"/>
              <a:gd name="connsiteX1" fmla="*/ 16078 w 594863"/>
              <a:gd name="connsiteY1" fmla="*/ 1269925 h 1269925"/>
              <a:gd name="connsiteX2" fmla="*/ 305470 w 594863"/>
              <a:gd name="connsiteY2" fmla="*/ 1221700 h 1269925"/>
              <a:gd name="connsiteX3" fmla="*/ 530553 w 594863"/>
              <a:gd name="connsiteY3" fmla="*/ 980575 h 1269925"/>
              <a:gd name="connsiteX4" fmla="*/ 594863 w 594863"/>
              <a:gd name="connsiteY4" fmla="*/ 723375 h 1269925"/>
              <a:gd name="connsiteX5" fmla="*/ 578785 w 594863"/>
              <a:gd name="connsiteY5" fmla="*/ 450100 h 1269925"/>
              <a:gd name="connsiteX6" fmla="*/ 482321 w 594863"/>
              <a:gd name="connsiteY6" fmla="*/ 192900 h 1269925"/>
              <a:gd name="connsiteX7" fmla="*/ 241161 w 594863"/>
              <a:gd name="connsiteY7" fmla="*/ 48225 h 1269925"/>
              <a:gd name="connsiteX8" fmla="*/ 0 w 594863"/>
              <a:gd name="connsiteY8" fmla="*/ 0 h 12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63" h="1269925">
                <a:moveTo>
                  <a:pt x="0" y="0"/>
                </a:moveTo>
                <a:lnTo>
                  <a:pt x="16078" y="1269925"/>
                </a:lnTo>
                <a:lnTo>
                  <a:pt x="305470" y="1221700"/>
                </a:lnTo>
                <a:lnTo>
                  <a:pt x="530553" y="980575"/>
                </a:lnTo>
                <a:lnTo>
                  <a:pt x="594863" y="723375"/>
                </a:lnTo>
                <a:lnTo>
                  <a:pt x="578785" y="450100"/>
                </a:lnTo>
                <a:lnTo>
                  <a:pt x="482321" y="192900"/>
                </a:lnTo>
                <a:lnTo>
                  <a:pt x="241161" y="48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078163" y="2392363"/>
            <a:ext cx="193675" cy="1462087"/>
          </a:xfrm>
          <a:custGeom>
            <a:avLst/>
            <a:gdLst>
              <a:gd name="connsiteX0" fmla="*/ 0 w 193798"/>
              <a:gd name="connsiteY0" fmla="*/ 0 h 1462825"/>
              <a:gd name="connsiteX1" fmla="*/ 48232 w 193798"/>
              <a:gd name="connsiteY1" fmla="*/ 64300 h 1462825"/>
              <a:gd name="connsiteX2" fmla="*/ 96464 w 193798"/>
              <a:gd name="connsiteY2" fmla="*/ 112525 h 1462825"/>
              <a:gd name="connsiteX3" fmla="*/ 64309 w 193798"/>
              <a:gd name="connsiteY3" fmla="*/ 321500 h 1462825"/>
              <a:gd name="connsiteX4" fmla="*/ 80387 w 193798"/>
              <a:gd name="connsiteY4" fmla="*/ 450100 h 1462825"/>
              <a:gd name="connsiteX5" fmla="*/ 112542 w 193798"/>
              <a:gd name="connsiteY5" fmla="*/ 546550 h 1462825"/>
              <a:gd name="connsiteX6" fmla="*/ 128619 w 193798"/>
              <a:gd name="connsiteY6" fmla="*/ 626925 h 1462825"/>
              <a:gd name="connsiteX7" fmla="*/ 112542 w 193798"/>
              <a:gd name="connsiteY7" fmla="*/ 819825 h 1462825"/>
              <a:gd name="connsiteX8" fmla="*/ 112542 w 193798"/>
              <a:gd name="connsiteY8" fmla="*/ 948425 h 1462825"/>
              <a:gd name="connsiteX9" fmla="*/ 128619 w 193798"/>
              <a:gd name="connsiteY9" fmla="*/ 996650 h 1462825"/>
              <a:gd name="connsiteX10" fmla="*/ 192928 w 193798"/>
              <a:gd name="connsiteY10" fmla="*/ 1093100 h 1462825"/>
              <a:gd name="connsiteX11" fmla="*/ 176851 w 193798"/>
              <a:gd name="connsiteY11" fmla="*/ 1302075 h 1462825"/>
              <a:gd name="connsiteX12" fmla="*/ 128619 w 193798"/>
              <a:gd name="connsiteY12" fmla="*/ 1350300 h 1462825"/>
              <a:gd name="connsiteX13" fmla="*/ 128619 w 193798"/>
              <a:gd name="connsiteY13" fmla="*/ 1462825 h 14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98" h="1462825">
                <a:moveTo>
                  <a:pt x="0" y="0"/>
                </a:moveTo>
                <a:cubicBezTo>
                  <a:pt x="16077" y="21433"/>
                  <a:pt x="30794" y="43958"/>
                  <a:pt x="48232" y="64300"/>
                </a:cubicBezTo>
                <a:cubicBezTo>
                  <a:pt x="63029" y="81561"/>
                  <a:pt x="93006" y="90054"/>
                  <a:pt x="96464" y="112525"/>
                </a:cubicBezTo>
                <a:cubicBezTo>
                  <a:pt x="109554" y="197594"/>
                  <a:pt x="87711" y="251308"/>
                  <a:pt x="64309" y="321500"/>
                </a:cubicBezTo>
                <a:cubicBezTo>
                  <a:pt x="69668" y="364367"/>
                  <a:pt x="71334" y="407859"/>
                  <a:pt x="80387" y="450100"/>
                </a:cubicBezTo>
                <a:cubicBezTo>
                  <a:pt x="87489" y="483237"/>
                  <a:pt x="105895" y="513319"/>
                  <a:pt x="112542" y="546550"/>
                </a:cubicBezTo>
                <a:lnTo>
                  <a:pt x="128619" y="626925"/>
                </a:lnTo>
                <a:cubicBezTo>
                  <a:pt x="123260" y="691225"/>
                  <a:pt x="121071" y="755868"/>
                  <a:pt x="112542" y="819825"/>
                </a:cubicBezTo>
                <a:cubicBezTo>
                  <a:pt x="98542" y="924811"/>
                  <a:pt x="75856" y="801705"/>
                  <a:pt x="112542" y="948425"/>
                </a:cubicBezTo>
                <a:cubicBezTo>
                  <a:pt x="116652" y="964864"/>
                  <a:pt x="120389" y="981838"/>
                  <a:pt x="128619" y="996650"/>
                </a:cubicBezTo>
                <a:cubicBezTo>
                  <a:pt x="147387" y="1030427"/>
                  <a:pt x="192928" y="1093100"/>
                  <a:pt x="192928" y="1093100"/>
                </a:cubicBezTo>
                <a:cubicBezTo>
                  <a:pt x="187569" y="1162758"/>
                  <a:pt x="193798" y="1234297"/>
                  <a:pt x="176851" y="1302075"/>
                </a:cubicBezTo>
                <a:cubicBezTo>
                  <a:pt x="171336" y="1324131"/>
                  <a:pt x="135153" y="1328524"/>
                  <a:pt x="128619" y="1350300"/>
                </a:cubicBezTo>
                <a:cubicBezTo>
                  <a:pt x="117840" y="1386226"/>
                  <a:pt x="128619" y="1425317"/>
                  <a:pt x="128619" y="14628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456113" y="2392363"/>
            <a:ext cx="192087" cy="2940050"/>
          </a:xfrm>
          <a:custGeom>
            <a:avLst/>
            <a:gdLst>
              <a:gd name="connsiteX0" fmla="*/ 0 w 193798"/>
              <a:gd name="connsiteY0" fmla="*/ 0 h 1462825"/>
              <a:gd name="connsiteX1" fmla="*/ 48232 w 193798"/>
              <a:gd name="connsiteY1" fmla="*/ 64300 h 1462825"/>
              <a:gd name="connsiteX2" fmla="*/ 96464 w 193798"/>
              <a:gd name="connsiteY2" fmla="*/ 112525 h 1462825"/>
              <a:gd name="connsiteX3" fmla="*/ 64309 w 193798"/>
              <a:gd name="connsiteY3" fmla="*/ 321500 h 1462825"/>
              <a:gd name="connsiteX4" fmla="*/ 80387 w 193798"/>
              <a:gd name="connsiteY4" fmla="*/ 450100 h 1462825"/>
              <a:gd name="connsiteX5" fmla="*/ 112542 w 193798"/>
              <a:gd name="connsiteY5" fmla="*/ 546550 h 1462825"/>
              <a:gd name="connsiteX6" fmla="*/ 128619 w 193798"/>
              <a:gd name="connsiteY6" fmla="*/ 626925 h 1462825"/>
              <a:gd name="connsiteX7" fmla="*/ 112542 w 193798"/>
              <a:gd name="connsiteY7" fmla="*/ 819825 h 1462825"/>
              <a:gd name="connsiteX8" fmla="*/ 112542 w 193798"/>
              <a:gd name="connsiteY8" fmla="*/ 948425 h 1462825"/>
              <a:gd name="connsiteX9" fmla="*/ 128619 w 193798"/>
              <a:gd name="connsiteY9" fmla="*/ 996650 h 1462825"/>
              <a:gd name="connsiteX10" fmla="*/ 192928 w 193798"/>
              <a:gd name="connsiteY10" fmla="*/ 1093100 h 1462825"/>
              <a:gd name="connsiteX11" fmla="*/ 176851 w 193798"/>
              <a:gd name="connsiteY11" fmla="*/ 1302075 h 1462825"/>
              <a:gd name="connsiteX12" fmla="*/ 128619 w 193798"/>
              <a:gd name="connsiteY12" fmla="*/ 1350300 h 1462825"/>
              <a:gd name="connsiteX13" fmla="*/ 128619 w 193798"/>
              <a:gd name="connsiteY13" fmla="*/ 1462825 h 14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98" h="1462825">
                <a:moveTo>
                  <a:pt x="0" y="0"/>
                </a:moveTo>
                <a:cubicBezTo>
                  <a:pt x="16077" y="21433"/>
                  <a:pt x="30794" y="43958"/>
                  <a:pt x="48232" y="64300"/>
                </a:cubicBezTo>
                <a:cubicBezTo>
                  <a:pt x="63029" y="81561"/>
                  <a:pt x="93006" y="90054"/>
                  <a:pt x="96464" y="112525"/>
                </a:cubicBezTo>
                <a:cubicBezTo>
                  <a:pt x="109554" y="197594"/>
                  <a:pt x="87711" y="251308"/>
                  <a:pt x="64309" y="321500"/>
                </a:cubicBezTo>
                <a:cubicBezTo>
                  <a:pt x="69668" y="364367"/>
                  <a:pt x="71334" y="407859"/>
                  <a:pt x="80387" y="450100"/>
                </a:cubicBezTo>
                <a:cubicBezTo>
                  <a:pt x="87489" y="483237"/>
                  <a:pt x="105895" y="513319"/>
                  <a:pt x="112542" y="546550"/>
                </a:cubicBezTo>
                <a:lnTo>
                  <a:pt x="128619" y="626925"/>
                </a:lnTo>
                <a:cubicBezTo>
                  <a:pt x="123260" y="691225"/>
                  <a:pt x="121071" y="755868"/>
                  <a:pt x="112542" y="819825"/>
                </a:cubicBezTo>
                <a:cubicBezTo>
                  <a:pt x="98542" y="924811"/>
                  <a:pt x="75856" y="801705"/>
                  <a:pt x="112542" y="948425"/>
                </a:cubicBezTo>
                <a:cubicBezTo>
                  <a:pt x="116652" y="964864"/>
                  <a:pt x="120389" y="981838"/>
                  <a:pt x="128619" y="996650"/>
                </a:cubicBezTo>
                <a:cubicBezTo>
                  <a:pt x="147387" y="1030427"/>
                  <a:pt x="192928" y="1093100"/>
                  <a:pt x="192928" y="1093100"/>
                </a:cubicBezTo>
                <a:cubicBezTo>
                  <a:pt x="187569" y="1162758"/>
                  <a:pt x="193798" y="1234297"/>
                  <a:pt x="176851" y="1302075"/>
                </a:cubicBezTo>
                <a:cubicBezTo>
                  <a:pt x="171336" y="1324131"/>
                  <a:pt x="135153" y="1328524"/>
                  <a:pt x="128619" y="1350300"/>
                </a:cubicBezTo>
                <a:cubicBezTo>
                  <a:pt x="117840" y="1386226"/>
                  <a:pt x="128619" y="1425317"/>
                  <a:pt x="128619" y="14628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653087" y="4283076"/>
            <a:ext cx="307975" cy="27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24600" y="2360613"/>
            <a:ext cx="838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87" name="TextBox 41"/>
          <p:cNvSpPr txBox="1">
            <a:spLocks noChangeArrowheads="1"/>
          </p:cNvSpPr>
          <p:nvPr/>
        </p:nvSpPr>
        <p:spPr bwMode="auto">
          <a:xfrm>
            <a:off x="6324293" y="2738438"/>
            <a:ext cx="851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QFT</a:t>
            </a:r>
          </a:p>
        </p:txBody>
      </p:sp>
      <p:sp>
        <p:nvSpPr>
          <p:cNvPr id="43" name="Freeform 42"/>
          <p:cNvSpPr/>
          <p:nvPr/>
        </p:nvSpPr>
        <p:spPr>
          <a:xfrm>
            <a:off x="8489950" y="4198938"/>
            <a:ext cx="273050" cy="674687"/>
          </a:xfrm>
          <a:custGeom>
            <a:avLst/>
            <a:gdLst>
              <a:gd name="connsiteX0" fmla="*/ 0 w 273316"/>
              <a:gd name="connsiteY0" fmla="*/ 0 h 675150"/>
              <a:gd name="connsiteX1" fmla="*/ 273316 w 273316"/>
              <a:gd name="connsiteY1" fmla="*/ 353650 h 675150"/>
              <a:gd name="connsiteX2" fmla="*/ 48233 w 273316"/>
              <a:gd name="connsiteY2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6" h="675150">
                <a:moveTo>
                  <a:pt x="0" y="0"/>
                </a:moveTo>
                <a:lnTo>
                  <a:pt x="273316" y="353650"/>
                </a:lnTo>
                <a:lnTo>
                  <a:pt x="48233" y="675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Comic Sans MS"/>
              <a:cs typeface="Comic Sans MS"/>
            </a:endParaRPr>
          </a:p>
        </p:txBody>
      </p:sp>
      <p:sp>
        <p:nvSpPr>
          <p:cNvPr id="74789" name="TextBox 43"/>
          <p:cNvSpPr txBox="1">
            <a:spLocks noChangeArrowheads="1"/>
          </p:cNvSpPr>
          <p:nvPr/>
        </p:nvSpPr>
        <p:spPr bwMode="auto">
          <a:xfrm>
            <a:off x="7924996" y="4267200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f(x)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7617619" y="45680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7848600" y="2392363"/>
            <a:ext cx="595313" cy="1270000"/>
          </a:xfrm>
          <a:custGeom>
            <a:avLst/>
            <a:gdLst>
              <a:gd name="connsiteX0" fmla="*/ 0 w 594863"/>
              <a:gd name="connsiteY0" fmla="*/ 0 h 1269925"/>
              <a:gd name="connsiteX1" fmla="*/ 16078 w 594863"/>
              <a:gd name="connsiteY1" fmla="*/ 1269925 h 1269925"/>
              <a:gd name="connsiteX2" fmla="*/ 305470 w 594863"/>
              <a:gd name="connsiteY2" fmla="*/ 1221700 h 1269925"/>
              <a:gd name="connsiteX3" fmla="*/ 530553 w 594863"/>
              <a:gd name="connsiteY3" fmla="*/ 980575 h 1269925"/>
              <a:gd name="connsiteX4" fmla="*/ 594863 w 594863"/>
              <a:gd name="connsiteY4" fmla="*/ 723375 h 1269925"/>
              <a:gd name="connsiteX5" fmla="*/ 578785 w 594863"/>
              <a:gd name="connsiteY5" fmla="*/ 450100 h 1269925"/>
              <a:gd name="connsiteX6" fmla="*/ 482321 w 594863"/>
              <a:gd name="connsiteY6" fmla="*/ 192900 h 1269925"/>
              <a:gd name="connsiteX7" fmla="*/ 241161 w 594863"/>
              <a:gd name="connsiteY7" fmla="*/ 48225 h 1269925"/>
              <a:gd name="connsiteX8" fmla="*/ 0 w 594863"/>
              <a:gd name="connsiteY8" fmla="*/ 0 h 12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63" h="1269925">
                <a:moveTo>
                  <a:pt x="0" y="0"/>
                </a:moveTo>
                <a:lnTo>
                  <a:pt x="16078" y="1269925"/>
                </a:lnTo>
                <a:lnTo>
                  <a:pt x="305470" y="1221700"/>
                </a:lnTo>
                <a:lnTo>
                  <a:pt x="530553" y="980575"/>
                </a:lnTo>
                <a:lnTo>
                  <a:pt x="594863" y="723375"/>
                </a:lnTo>
                <a:lnTo>
                  <a:pt x="578785" y="450100"/>
                </a:lnTo>
                <a:lnTo>
                  <a:pt x="482321" y="192900"/>
                </a:lnTo>
                <a:lnTo>
                  <a:pt x="241161" y="48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8006556" y="2844007"/>
            <a:ext cx="306387" cy="27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93" name="TextBox 47"/>
          <p:cNvSpPr txBox="1">
            <a:spLocks noChangeArrowheads="1"/>
          </p:cNvSpPr>
          <p:nvPr/>
        </p:nvSpPr>
        <p:spPr bwMode="auto">
          <a:xfrm>
            <a:off x="3271274" y="5103813"/>
            <a:ext cx="904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Entangle</a:t>
            </a:r>
          </a:p>
        </p:txBody>
      </p:sp>
      <p:sp>
        <p:nvSpPr>
          <p:cNvPr id="74794" name="TextBox 48"/>
          <p:cNvSpPr txBox="1">
            <a:spLocks noChangeArrowheads="1"/>
          </p:cNvSpPr>
          <p:nvPr/>
        </p:nvSpPr>
        <p:spPr bwMode="auto">
          <a:xfrm>
            <a:off x="5334261" y="5100638"/>
            <a:ext cx="8980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Measure</a:t>
            </a:r>
          </a:p>
        </p:txBody>
      </p:sp>
      <p:sp>
        <p:nvSpPr>
          <p:cNvPr id="74795" name="TextBox 49"/>
          <p:cNvSpPr txBox="1">
            <a:spLocks noChangeArrowheads="1"/>
          </p:cNvSpPr>
          <p:nvPr/>
        </p:nvSpPr>
        <p:spPr bwMode="auto">
          <a:xfrm>
            <a:off x="6217252" y="1708150"/>
            <a:ext cx="164820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Period extraction</a:t>
            </a:r>
          </a:p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= M/r</a:t>
            </a:r>
          </a:p>
        </p:txBody>
      </p:sp>
      <p:sp>
        <p:nvSpPr>
          <p:cNvPr id="74796" name="TextBox 50"/>
          <p:cNvSpPr txBox="1">
            <a:spLocks noChangeArrowheads="1"/>
          </p:cNvSpPr>
          <p:nvPr/>
        </p:nvSpPr>
        <p:spPr bwMode="auto">
          <a:xfrm>
            <a:off x="7880611" y="1868488"/>
            <a:ext cx="89800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Measure</a:t>
            </a:r>
          </a:p>
          <a:p>
            <a:pPr>
              <a:buNone/>
            </a:pPr>
            <a:r>
              <a:rPr lang="en-US" sz="1400">
                <a:latin typeface="Comic Sans MS" charset="0"/>
                <a:ea typeface="Comic Sans MS" charset="0"/>
                <a:cs typeface="Comic Sans MS" charset="0"/>
              </a:rPr>
              <a:t>period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17D016-768B-E539-324E-286E62084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5669"/>
    </mc:Choice>
    <mc:Fallback>
      <p:transition advClick="0" advTm="55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34"/>
          <p:cNvSpPr txBox="1">
            <a:spLocks noChangeArrowheads="1"/>
          </p:cNvSpPr>
          <p:nvPr/>
        </p:nvSpPr>
        <p:spPr bwMode="auto">
          <a:xfrm>
            <a:off x="292631" y="0"/>
            <a:ext cx="7736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Useful for Quantum Cryptography</a:t>
            </a:r>
          </a:p>
        </p:txBody>
      </p:sp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610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latin typeface="Comic Sans MS" charset="0"/>
              </a:rPr>
              <a:t>        1e29      =               29996224275833  x  3475385758524527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	(LOCK)		        (MESSAGE/CODE)				(KEY)</a:t>
            </a:r>
          </a:p>
          <a:p>
            <a:pPr>
              <a:buNone/>
            </a:pPr>
            <a:br>
              <a:rPr lang="en-US" sz="2000" dirty="0">
                <a:latin typeface="Comic Sans MS" charset="0"/>
              </a:rPr>
            </a:b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Classical computer doing 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20 GFLOPS needs 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latin typeface="Comic Sans MS" charset="0"/>
              </a:rPr>
              <a:t>15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/20x10</a:t>
            </a:r>
            <a:r>
              <a:rPr lang="en-US" sz="2000" baseline="30000" dirty="0">
                <a:solidFill>
                  <a:srgbClr val="FF0000"/>
                </a:solidFill>
                <a:latin typeface="Comic Sans MS" charset="0"/>
              </a:rPr>
              <a:t>9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 ~ 0.5 day 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to solve this</a:t>
            </a: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Largest prime has 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22,338,618 digits  </a:t>
            </a:r>
            <a:r>
              <a:rPr lang="en-US" sz="2000" dirty="0">
                <a:latin typeface="Comic Sans MS" charset="0"/>
                <a:sym typeface="Wingdings" charset="2"/>
              </a:rPr>
              <a:t> </a:t>
            </a:r>
          </a:p>
          <a:p>
            <a:pPr>
              <a:buNone/>
            </a:pPr>
            <a:r>
              <a:rPr lang="en-US" sz="2000" dirty="0">
                <a:latin typeface="Comic Sans MS" charset="0"/>
                <a:sym typeface="Wingdings" charset="2"/>
              </a:rPr>
              <a:t>4000 years</a:t>
            </a:r>
            <a:r>
              <a:rPr lang="en-US" sz="2000" dirty="0">
                <a:latin typeface="Comic Sans MS" charset="0"/>
              </a:rPr>
              <a:t>!</a:t>
            </a:r>
            <a:r>
              <a:rPr lang="en-US" sz="2000" dirty="0">
                <a:latin typeface="Comic Sans MS" charset="0"/>
                <a:sym typeface="Wingdings" charset="2"/>
              </a:rPr>
              <a:t> 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6349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1820863"/>
            <a:ext cx="5056187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1CF4CD-36C5-A285-BC1C-B213513F2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78677"/>
    </mc:Choice>
    <mc:Fallback>
      <p:transition advClick="0" advTm="178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1981200" y="1447800"/>
            <a:ext cx="531748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latin typeface="Comic Sans MS" charset="0"/>
              </a:rPr>
              <a:t>Given a number N, choose coprime a</a:t>
            </a:r>
          </a:p>
          <a:p>
            <a:pPr>
              <a:buNone/>
            </a:pPr>
            <a:endParaRPr lang="en-US" u="sng" dirty="0">
              <a:solidFill>
                <a:srgbClr val="FF0000"/>
              </a:solidFill>
              <a:latin typeface="Comic Sans MS" charset="0"/>
            </a:endParaRPr>
          </a:p>
          <a:p>
            <a:pPr>
              <a:buNone/>
            </a:pPr>
            <a:r>
              <a:rPr lang="en-US" u="sng" dirty="0">
                <a:solidFill>
                  <a:srgbClr val="FF0000"/>
                </a:solidFill>
                <a:latin typeface="Comic Sans MS" charset="0"/>
              </a:rPr>
              <a:t>Algo (from number theory)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F(x) = </a:t>
            </a:r>
            <a:r>
              <a:rPr lang="en-US" dirty="0" err="1">
                <a:solidFill>
                  <a:srgbClr val="0000FF"/>
                </a:solidFill>
                <a:latin typeface="Comic Sans MS" charset="0"/>
              </a:rPr>
              <a:t>a</a:t>
            </a:r>
            <a:r>
              <a:rPr lang="en-US" baseline="30000" dirty="0" err="1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dirty="0" err="1">
                <a:solidFill>
                  <a:srgbClr val="0000FF"/>
                </a:solidFill>
                <a:latin typeface="Comic Sans MS" charset="0"/>
              </a:rPr>
              <a:t>mod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(N) is periodic in x 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latin typeface="Comic Sans MS" charset="0"/>
              </a:rPr>
              <a:t>Find period r of F(x)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[QFT]</a:t>
            </a:r>
          </a:p>
          <a:p>
            <a:pPr>
              <a:buNone/>
            </a:pPr>
            <a:r>
              <a:rPr lang="en-US" dirty="0">
                <a:latin typeface="Comic Sans MS" charset="0"/>
              </a:rPr>
              <a:t>(it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 dirty="0">
                <a:latin typeface="Comic Sans MS" charset="0"/>
              </a:rPr>
              <a:t>s even)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latin typeface="Comic Sans MS" charset="0"/>
              </a:rPr>
              <a:t>2. Candidate Factors are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p, q = </a:t>
            </a:r>
            <a:r>
              <a:rPr lang="en-US" dirty="0" err="1">
                <a:solidFill>
                  <a:srgbClr val="0000FF"/>
                </a:solidFill>
                <a:latin typeface="Comic Sans MS" charset="0"/>
              </a:rPr>
              <a:t>gcd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mic Sans MS" charset="0"/>
              </a:rPr>
              <a:t>a</a:t>
            </a:r>
            <a:r>
              <a:rPr lang="en-US" baseline="30000" dirty="0" err="1">
                <a:solidFill>
                  <a:srgbClr val="0000FF"/>
                </a:solidFill>
                <a:latin typeface="Comic Sans MS" charset="0"/>
              </a:rPr>
              <a:t>r</a:t>
            </a:r>
            <a:r>
              <a:rPr lang="en-US" baseline="30000" dirty="0">
                <a:solidFill>
                  <a:srgbClr val="0000FF"/>
                </a:solidFill>
                <a:latin typeface="Comic Sans MS" charset="0"/>
              </a:rPr>
              <a:t>/2 ±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1,N)</a:t>
            </a:r>
            <a:r>
              <a:rPr lang="en-US" dirty="0">
                <a:latin typeface="Comic Sans MS" charset="0"/>
              </a:rPr>
              <a:t> 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1752600" y="76200"/>
            <a:ext cx="5280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SHOR</a:t>
            </a:r>
            <a:r>
              <a:rPr lang="ja-JP" altLang="en-US" sz="3600">
                <a:solidFill>
                  <a:srgbClr val="0000FF"/>
                </a:solidFill>
                <a:latin typeface="Comic Sans MS" charset="0"/>
              </a:rPr>
              <a:t>’</a:t>
            </a:r>
            <a:r>
              <a:rPr lang="en-US" altLang="ja-JP" sz="3600" dirty="0">
                <a:solidFill>
                  <a:srgbClr val="0000FF"/>
                </a:solidFill>
                <a:latin typeface="Comic Sans MS" charset="0"/>
              </a:rPr>
              <a:t>S ALGORITHM</a:t>
            </a:r>
            <a:endParaRPr lang="en-US" sz="3600" dirty="0">
              <a:solidFill>
                <a:srgbClr val="0000FF"/>
              </a:solidFill>
              <a:latin typeface="Comic Sans MS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E816B5-24C1-02CA-39B1-06DEC4AB2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8394"/>
    </mc:Choice>
    <mc:Fallback>
      <p:transition advClick="0" advTm="8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1600200" y="457200"/>
            <a:ext cx="5019323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Example: N = 15, a = 7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latin typeface="Comic Sans MS" charset="0"/>
              </a:rPr>
              <a:t>Find period r of function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F(x) = 7</a:t>
            </a:r>
            <a:r>
              <a:rPr lang="en-US" baseline="30000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mod(15)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Comic Sans MS" charset="0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F(0) = 1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F(1) = 7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F(2) = 4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F(3) = 13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F(4) = 1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..			</a:t>
            </a:r>
            <a:r>
              <a:rPr lang="en-US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 Period r = 4</a:t>
            </a:r>
            <a:endParaRPr lang="en-US" dirty="0">
              <a:solidFill>
                <a:srgbClr val="0000FF"/>
              </a:solidFill>
              <a:latin typeface="Comic Sans MS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9C53CF-AEAA-6F1A-5B7D-DE401CABB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7813"/>
    </mc:Choice>
    <mc:Fallback>
      <p:transition advClick="0" advTm="5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0" y="381000"/>
            <a:ext cx="9158276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en-US" sz="3600" dirty="0">
              <a:latin typeface="Comic Sans MS" charset="0"/>
            </a:endParaRPr>
          </a:p>
          <a:p>
            <a:pPr>
              <a:buNone/>
            </a:pPr>
            <a:r>
              <a:rPr lang="en-US" sz="3600" dirty="0">
                <a:latin typeface="Comic Sans MS" charset="0"/>
              </a:rPr>
              <a:t>2. Factors are </a:t>
            </a:r>
          </a:p>
          <a:p>
            <a:pPr>
              <a:buNone/>
            </a:pPr>
            <a:endParaRPr lang="en-US" sz="3600" dirty="0">
              <a:latin typeface="Comic Sans MS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p</a:t>
            </a:r>
            <a:r>
              <a:rPr lang="en-US" sz="3600" dirty="0">
                <a:latin typeface="Comic Sans MS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=</a:t>
            </a:r>
            <a:r>
              <a:rPr lang="en-US" sz="3600" dirty="0">
                <a:latin typeface="Comic Sans MS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omic Sans MS" charset="0"/>
              </a:rPr>
              <a:t>gcd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(7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</a:rPr>
              <a:t>4/2 + 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1,15) = </a:t>
            </a:r>
            <a:r>
              <a:rPr lang="en-US" sz="3600" dirty="0" err="1">
                <a:solidFill>
                  <a:srgbClr val="0000FF"/>
                </a:solidFill>
                <a:latin typeface="Comic Sans MS" charset="0"/>
              </a:rPr>
              <a:t>gcd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(50,15) = 5</a:t>
            </a: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q =</a:t>
            </a:r>
            <a:r>
              <a:rPr lang="en-US" sz="3600" dirty="0">
                <a:latin typeface="Comic Sans MS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omic Sans MS" charset="0"/>
              </a:rPr>
              <a:t>gcd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(7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</a:rPr>
              <a:t>4/2 - 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1,15) = </a:t>
            </a:r>
            <a:r>
              <a:rPr lang="en-US" sz="3600" dirty="0" err="1">
                <a:solidFill>
                  <a:srgbClr val="0000FF"/>
                </a:solidFill>
                <a:latin typeface="Comic Sans MS" charset="0"/>
              </a:rPr>
              <a:t>gcd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</a:rPr>
              <a:t>(48,15) = 3</a:t>
            </a:r>
          </a:p>
          <a:p>
            <a:pPr>
              <a:buNone/>
            </a:pPr>
            <a:endParaRPr lang="en-US" sz="3600" dirty="0">
              <a:solidFill>
                <a:srgbClr val="0000FF"/>
              </a:solidFill>
              <a:latin typeface="Comic Sans MS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At least one of them guaranteed to work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48F9B7-5258-FFCB-773E-0F7F16E91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2480"/>
    </mc:Choice>
    <mc:Fallback>
      <p:transition advClick="0" advTm="3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48677" y="457200"/>
            <a:ext cx="229261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N = 143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a = 53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r = 5 </a:t>
            </a: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r>
              <a:rPr lang="en-US" sz="2000" dirty="0" err="1">
                <a:latin typeface="Comic Sans MS" charset="0"/>
              </a:rPr>
              <a:t>Gcd</a:t>
            </a:r>
            <a:r>
              <a:rPr lang="en-US" sz="2000" dirty="0">
                <a:latin typeface="Comic Sans MS" charset="0"/>
              </a:rPr>
              <a:t>(</a:t>
            </a:r>
            <a:r>
              <a:rPr lang="en-US" sz="2000" dirty="0" err="1">
                <a:latin typeface="Comic Sans MS" charset="0"/>
              </a:rPr>
              <a:t>a</a:t>
            </a:r>
            <a:r>
              <a:rPr lang="en-US" sz="2000" baseline="30000" dirty="0" err="1">
                <a:latin typeface="Comic Sans MS" charset="0"/>
              </a:rPr>
              <a:t>r</a:t>
            </a:r>
            <a:r>
              <a:rPr lang="en-US" sz="2000" baseline="30000" dirty="0">
                <a:latin typeface="Comic Sans MS" charset="0"/>
              </a:rPr>
              <a:t>/2</a:t>
            </a:r>
            <a:r>
              <a:rPr lang="en-US" sz="2000" dirty="0">
                <a:latin typeface="Comic Sans MS" charset="0"/>
              </a:rPr>
              <a:t>+1,N) = 1</a:t>
            </a:r>
          </a:p>
          <a:p>
            <a:pPr>
              <a:buNone/>
            </a:pPr>
            <a:r>
              <a:rPr lang="en-US" sz="2000" dirty="0" err="1">
                <a:latin typeface="Comic Sans MS" charset="0"/>
              </a:rPr>
              <a:t>Gcd</a:t>
            </a:r>
            <a:r>
              <a:rPr lang="en-US" sz="2000" dirty="0">
                <a:latin typeface="Comic Sans MS" charset="0"/>
              </a:rPr>
              <a:t>(</a:t>
            </a:r>
            <a:r>
              <a:rPr lang="en-US" sz="2000" dirty="0" err="1">
                <a:latin typeface="Comic Sans MS" charset="0"/>
              </a:rPr>
              <a:t>a</a:t>
            </a:r>
            <a:r>
              <a:rPr lang="en-US" sz="2000" baseline="30000" dirty="0" err="1">
                <a:latin typeface="Comic Sans MS" charset="0"/>
              </a:rPr>
              <a:t>r</a:t>
            </a:r>
            <a:r>
              <a:rPr lang="en-US" sz="2000" baseline="30000" dirty="0">
                <a:latin typeface="Comic Sans MS" charset="0"/>
              </a:rPr>
              <a:t>/2</a:t>
            </a:r>
            <a:r>
              <a:rPr lang="en-US" sz="2000" dirty="0">
                <a:latin typeface="Comic Sans MS" charset="0"/>
              </a:rPr>
              <a:t>-1,N) = 13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143 = 13 x 11 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609331" y="0"/>
            <a:ext cx="330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Larger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4842" y="3200400"/>
            <a:ext cx="32880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To avoid round-off errors</a:t>
            </a:r>
          </a:p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use symbol operation </a:t>
            </a:r>
          </a:p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F=mod(</a:t>
            </a:r>
            <a:r>
              <a:rPr lang="en-US" sz="2000" b="1" dirty="0" err="1">
                <a:solidFill>
                  <a:srgbClr val="FF0000"/>
                </a:solidFill>
              </a:rPr>
              <a:t>sym</a:t>
            </a:r>
            <a:r>
              <a:rPr lang="en-US" sz="2000" b="1" dirty="0">
                <a:solidFill>
                  <a:srgbClr val="0000FF"/>
                </a:solidFill>
              </a:rPr>
              <a:t>(a).^</a:t>
            </a:r>
            <a:r>
              <a:rPr lang="en-US" sz="2000" b="1" dirty="0" err="1">
                <a:solidFill>
                  <a:srgbClr val="0000FF"/>
                </a:solidFill>
              </a:rPr>
              <a:t>x,N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7524" y="5289924"/>
            <a:ext cx="5936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dirty="0">
                <a:latin typeface="Comic Sans MS"/>
                <a:cs typeface="Comic Sans MS"/>
              </a:rPr>
              <a:t>[ 1, 53, 92, 14, 27, 1, 53, 92, 14, 27, 1, 53, 92, ...]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5" name="Picture 4" descr="sh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16573"/>
            <a:ext cx="5905500" cy="44291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C2FBD1-C400-F47D-6B05-0F1BF2A72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3898"/>
    </mc:Choice>
    <mc:Fallback>
      <p:transition advClick="0" advTm="15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609600" y="1216025"/>
            <a:ext cx="8382000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Choose input and output registers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Choose q such that N</a:t>
            </a:r>
            <a:r>
              <a:rPr lang="en-US" sz="2800" baseline="30000" dirty="0">
                <a:latin typeface="Comic Sans MS" charset="0"/>
              </a:rPr>
              <a:t>2</a:t>
            </a:r>
            <a:r>
              <a:rPr lang="en-US" sz="2800" dirty="0">
                <a:latin typeface="Comic Sans MS" charset="0"/>
              </a:rPr>
              <a:t> &lt; q=2</a:t>
            </a:r>
            <a:r>
              <a:rPr lang="en-US" sz="2800" baseline="30000" dirty="0">
                <a:latin typeface="Comic Sans MS" charset="0"/>
              </a:rPr>
              <a:t>l</a:t>
            </a:r>
            <a:r>
              <a:rPr lang="en-US" sz="2800" dirty="0">
                <a:latin typeface="Comic Sans MS" charset="0"/>
              </a:rPr>
              <a:t> &lt; 2N</a:t>
            </a:r>
            <a:r>
              <a:rPr lang="en-US" sz="2800" baseline="30000" dirty="0">
                <a:latin typeface="Comic Sans MS" charset="0"/>
              </a:rPr>
              <a:t>2</a:t>
            </a: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[e.g.  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q = 256 </a:t>
            </a:r>
            <a:r>
              <a:rPr lang="en-US" sz="2800" dirty="0">
                <a:latin typeface="Comic Sans MS" charset="0"/>
                <a:sym typeface="Wingdings" charset="2"/>
              </a:rPr>
              <a:t> </a:t>
            </a:r>
          </a:p>
          <a:p>
            <a:pPr>
              <a:buNone/>
            </a:pPr>
            <a:r>
              <a:rPr lang="en-US" sz="2800" dirty="0">
                <a:latin typeface="Comic Sans MS" charset="0"/>
                <a:sym typeface="Wingdings" charset="2"/>
              </a:rPr>
              <a:t>Input register: 8 qubits, 0 …. 255</a:t>
            </a:r>
            <a:r>
              <a:rPr lang="en-US" sz="2800" dirty="0">
                <a:latin typeface="Comic Sans MS" charset="0"/>
              </a:rPr>
              <a:t>]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Output needs enough to capture N=15</a:t>
            </a: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[4 qubits]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841075" y="-76200"/>
            <a:ext cx="741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IMPLEMENTATION (N=15, a=7)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953E80-258B-00C8-D00B-11EA46F00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9946"/>
    </mc:Choice>
    <mc:Fallback>
      <p:transition advClick="0" advTm="7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219184" y="620055"/>
            <a:ext cx="90678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latin typeface="Comic Sans MS" charset="0"/>
              </a:rPr>
              <a:t>Superposition, Entangle input-output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00000000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0000</a:t>
            </a:r>
            <a:r>
              <a:rPr lang="en-US" sz="2800" dirty="0">
                <a:latin typeface="Comic Sans MS" charset="0"/>
              </a:rPr>
              <a:t>&gt; +    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00000001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0000</a:t>
            </a:r>
            <a:r>
              <a:rPr lang="en-US" sz="2800" dirty="0">
                <a:latin typeface="Comic Sans MS" charset="0"/>
              </a:rPr>
              <a:t>&gt; +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00000010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0000</a:t>
            </a:r>
            <a:r>
              <a:rPr lang="en-US" sz="2800" dirty="0">
                <a:latin typeface="Comic Sans MS" charset="0"/>
              </a:rPr>
              <a:t>&gt; +     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00000011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0000</a:t>
            </a:r>
            <a:r>
              <a:rPr lang="en-US" sz="2800" dirty="0">
                <a:latin typeface="Comic Sans MS" charset="0"/>
              </a:rPr>
              <a:t>&gt;  +</a:t>
            </a: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	  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……. 			+ 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11111111</a:t>
            </a:r>
            <a:r>
              <a:rPr lang="en-US" sz="2800" dirty="0">
                <a:latin typeface="Comic Sans MS" charset="0"/>
              </a:rPr>
              <a:t>,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0000</a:t>
            </a:r>
            <a:r>
              <a:rPr lang="en-US" sz="2800" dirty="0">
                <a:latin typeface="Comic Sans MS" charset="0"/>
              </a:rPr>
              <a:t>&gt; 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Operate with 7</a:t>
            </a:r>
            <a:r>
              <a:rPr lang="en-US" sz="2000" b="1" baseline="30000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000" dirty="0">
                <a:latin typeface="Comic Sans MS" charset="0"/>
              </a:rPr>
              <a:t>mod(15) </a:t>
            </a:r>
            <a:r>
              <a:rPr lang="en-US" sz="2000" dirty="0">
                <a:latin typeface="Comic Sans MS" charset="0"/>
                <a:sym typeface="Wingdings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255 answers</a:t>
            </a:r>
          </a:p>
          <a:p>
            <a:pPr>
              <a:buNone/>
            </a:pPr>
            <a:r>
              <a:rPr lang="en-US" sz="2000" dirty="0">
                <a:latin typeface="Comic Sans MS" charset="0"/>
                <a:sym typeface="Wingdings" charset="2"/>
              </a:rPr>
              <a:t>and place in output register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293402" y="0"/>
            <a:ext cx="8561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>
                <a:solidFill>
                  <a:srgbClr val="FF0000"/>
                </a:solidFill>
                <a:latin typeface="Comic Sans MS" charset="0"/>
              </a:rPr>
              <a:t>To find periodicity r of F(x) = a</a:t>
            </a:r>
            <a:r>
              <a:rPr lang="en-US" sz="3600" baseline="30000">
                <a:solidFill>
                  <a:srgbClr val="FF0000"/>
                </a:solidFill>
                <a:latin typeface="Comic Sans MS" charset="0"/>
              </a:rPr>
              <a:t>x</a:t>
            </a:r>
            <a:r>
              <a:rPr lang="en-US" sz="3600">
                <a:solidFill>
                  <a:srgbClr val="FF0000"/>
                </a:solidFill>
                <a:latin typeface="Comic Sans MS" charset="0"/>
              </a:rPr>
              <a:t>modN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019043" y="1155700"/>
            <a:ext cx="978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=0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3276600" y="1155700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FF6600"/>
                </a:solidFill>
                <a:latin typeface="Comic Sans MS" charset="0"/>
              </a:rPr>
              <a:t>0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4950" y="1689100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895600" y="16764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726074" y="1143000"/>
            <a:ext cx="95891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=1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7696200" y="1143000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FF6600"/>
                </a:solidFill>
                <a:latin typeface="Comic Sans MS" charset="0"/>
              </a:rPr>
              <a:t>0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54550" y="1676400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315200" y="16637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71270" y="2730500"/>
            <a:ext cx="101662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=2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270250" y="2730500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FF6600"/>
                </a:solidFill>
                <a:latin typeface="Comic Sans MS" charset="0"/>
              </a:rPr>
              <a:t>0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8600" y="3263900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889250" y="32512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5690870" y="2717800"/>
            <a:ext cx="101662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4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=3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7620000" y="2765425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FF6600"/>
                </a:solidFill>
                <a:latin typeface="Comic Sans MS" charset="0"/>
              </a:rPr>
              <a:t>0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648200" y="3251200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7239000" y="32893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475952" y="4204861"/>
            <a:ext cx="174759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256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=255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</a:rPr>
              <a:t> </a:t>
            </a:r>
            <a:endParaRPr lang="en-US" sz="2800" b="1" baseline="-250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919531" y="4204861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6600"/>
                </a:solidFill>
                <a:latin typeface="Comic Sans MS" charset="0"/>
              </a:rPr>
              <a:t>0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282950" y="4648200"/>
            <a:ext cx="19748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5334000" y="46482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FB6FC2-1F74-488E-5E92-68194EEFB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5173"/>
    </mc:Choice>
    <mc:Fallback>
      <p:transition advClick="0" advTm="65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157886" y="807782"/>
            <a:ext cx="8747908" cy="59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latin typeface="Comic Sans MS" charset="0"/>
              </a:rPr>
              <a:t>Entangle input-output </a:t>
            </a:r>
          </a:p>
          <a:p>
            <a:pPr>
              <a:buNone/>
            </a:pPr>
            <a:endParaRPr lang="en-US" dirty="0">
              <a:latin typeface="Comic Sans MS" charset="0"/>
            </a:endParaRP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 algn="l">
              <a:buNone/>
            </a:pPr>
            <a:r>
              <a:rPr lang="en-US" sz="2800" dirty="0">
                <a:latin typeface="Comic Sans MS" charset="0"/>
              </a:rPr>
              <a:t>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00000000</a:t>
            </a:r>
            <a:r>
              <a:rPr lang="en-US" sz="2800" dirty="0">
                <a:latin typeface="Comic Sans MS" charset="0"/>
              </a:rPr>
              <a:t>,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sz="2800" dirty="0">
                <a:latin typeface="Comic Sans MS" charset="0"/>
              </a:rPr>
              <a:t>&gt; +         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00000001</a:t>
            </a:r>
            <a:r>
              <a:rPr lang="en-US" sz="2800" dirty="0">
                <a:latin typeface="Comic Sans MS" charset="0"/>
              </a:rPr>
              <a:t>,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0111</a:t>
            </a:r>
            <a:r>
              <a:rPr lang="en-US" sz="2800" dirty="0">
                <a:latin typeface="Comic Sans MS" charset="0"/>
              </a:rPr>
              <a:t>&gt; +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00000010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0100</a:t>
            </a:r>
            <a:r>
              <a:rPr lang="en-US" sz="2800" dirty="0">
                <a:latin typeface="Comic Sans MS" charset="0"/>
              </a:rPr>
              <a:t>&gt; +       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00000011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1101</a:t>
            </a:r>
            <a:r>
              <a:rPr lang="en-US" sz="2800" dirty="0">
                <a:latin typeface="Comic Sans MS" charset="0"/>
              </a:rPr>
              <a:t>&gt;  +</a:t>
            </a: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endParaRPr lang="en-US" sz="2800" dirty="0">
              <a:latin typeface="Comic Sans MS" charset="0"/>
            </a:endParaRPr>
          </a:p>
          <a:p>
            <a:pPr>
              <a:buNone/>
            </a:pPr>
            <a:r>
              <a:rPr lang="en-US" sz="2800" dirty="0">
                <a:latin typeface="Comic Sans MS" charset="0"/>
              </a:rPr>
              <a:t>|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00000100</a:t>
            </a:r>
            <a:r>
              <a:rPr lang="en-US" sz="2800" dirty="0">
                <a:latin typeface="Comic Sans MS" charset="0"/>
              </a:rPr>
              <a:t>,      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0001</a:t>
            </a:r>
            <a:r>
              <a:rPr lang="en-US" sz="2800" dirty="0">
                <a:latin typeface="Comic Sans MS" charset="0"/>
              </a:rPr>
              <a:t>&gt; + …. repeating output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Comic Sans MS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charset="0"/>
              </a:rPr>
              <a:t>[Outputs - 1, 7, 4, 13 in binary]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1143000" y="0"/>
            <a:ext cx="6724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>
                <a:solidFill>
                  <a:srgbClr val="FF0000"/>
                </a:solidFill>
                <a:latin typeface="Comic Sans MS" charset="0"/>
              </a:rPr>
              <a:t>To find periodicity of a</a:t>
            </a:r>
            <a:r>
              <a:rPr lang="en-US" sz="3600" baseline="30000">
                <a:solidFill>
                  <a:srgbClr val="FF0000"/>
                </a:solidFill>
                <a:latin typeface="Comic Sans MS" charset="0"/>
              </a:rPr>
              <a:t>r</a:t>
            </a:r>
            <a:r>
              <a:rPr lang="en-US" sz="3600">
                <a:solidFill>
                  <a:srgbClr val="FF0000"/>
                </a:solidFill>
                <a:latin typeface="Comic Sans MS" charset="0"/>
              </a:rPr>
              <a:t>modN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312073" y="1404938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 charset="0"/>
              </a:rPr>
              <a:t>1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667000" y="1404938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7</a:t>
            </a:r>
            <a:r>
              <a:rPr lang="en-US" sz="2400" b="1" baseline="30000" dirty="0">
                <a:solidFill>
                  <a:srgbClr val="FF6600"/>
                </a:solidFill>
                <a:latin typeface="Comic Sans MS" charset="0"/>
              </a:rPr>
              <a:t>0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mod15 = 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4950" y="1938338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895600" y="1925638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5715643" y="1392238"/>
            <a:ext cx="49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400" b="1" baseline="-25000">
                <a:solidFill>
                  <a:srgbClr val="0000FF"/>
                </a:solidFill>
                <a:latin typeface="Comic Sans MS" charset="0"/>
              </a:rPr>
              <a:t>2</a:t>
            </a:r>
            <a:endParaRPr lang="en-US" sz="2400" b="1" baseline="-2500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54550" y="1925638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15200" y="1912938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289693" y="2979738"/>
            <a:ext cx="49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400" b="1" baseline="-25000">
                <a:solidFill>
                  <a:srgbClr val="0000FF"/>
                </a:solidFill>
                <a:latin typeface="Comic Sans MS" charset="0"/>
              </a:rPr>
              <a:t>3</a:t>
            </a:r>
            <a:endParaRPr lang="en-US" sz="2400" b="1" baseline="-25000">
              <a:solidFill>
                <a:srgbClr val="0000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8600" y="3513138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2889250" y="3500438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2400" dirty="0"/>
          </a:p>
        </p:txBody>
      </p:sp>
      <p:sp>
        <p:nvSpPr>
          <p:cNvPr id="71694" name="Rectangle 15"/>
          <p:cNvSpPr>
            <a:spLocks noChangeArrowheads="1"/>
          </p:cNvSpPr>
          <p:nvPr/>
        </p:nvSpPr>
        <p:spPr bwMode="auto">
          <a:xfrm>
            <a:off x="5709293" y="2967038"/>
            <a:ext cx="49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400" b="1" baseline="-25000">
                <a:solidFill>
                  <a:srgbClr val="0000FF"/>
                </a:solidFill>
                <a:latin typeface="Comic Sans MS" charset="0"/>
              </a:rPr>
              <a:t>4</a:t>
            </a:r>
            <a:endParaRPr lang="en-US" sz="2400" b="1" baseline="-25000">
              <a:solidFill>
                <a:srgbClr val="0000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648200" y="3500438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7308850" y="3487738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2400" dirty="0"/>
          </a:p>
        </p:txBody>
      </p:sp>
      <p:sp>
        <p:nvSpPr>
          <p:cNvPr id="71697" name="Rectangle 19"/>
          <p:cNvSpPr>
            <a:spLocks noChangeArrowheads="1"/>
          </p:cNvSpPr>
          <p:nvPr/>
        </p:nvSpPr>
        <p:spPr bwMode="auto">
          <a:xfrm>
            <a:off x="6858000" y="12954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7</a:t>
            </a:r>
            <a:r>
              <a:rPr lang="en-US" sz="2400" b="1" baseline="30000" dirty="0">
                <a:solidFill>
                  <a:srgbClr val="FF6600"/>
                </a:solidFill>
                <a:latin typeface="Comic Sans MS" charset="0"/>
              </a:rPr>
              <a:t>1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mod15 = 7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71698" name="Rectangle 20"/>
          <p:cNvSpPr>
            <a:spLocks noChangeArrowheads="1"/>
          </p:cNvSpPr>
          <p:nvPr/>
        </p:nvSpPr>
        <p:spPr bwMode="auto">
          <a:xfrm>
            <a:off x="2743200" y="3014663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7</a:t>
            </a:r>
            <a:r>
              <a:rPr lang="en-US" sz="2400" b="1" baseline="30000" dirty="0">
                <a:solidFill>
                  <a:srgbClr val="FF6600"/>
                </a:solidFill>
                <a:latin typeface="Comic Sans MS" charset="0"/>
              </a:rPr>
              <a:t>2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mod15 = 4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71699" name="Rectangle 21"/>
          <p:cNvSpPr>
            <a:spLocks noChangeArrowheads="1"/>
          </p:cNvSpPr>
          <p:nvPr/>
        </p:nvSpPr>
        <p:spPr bwMode="auto">
          <a:xfrm>
            <a:off x="6858000" y="300513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7</a:t>
            </a:r>
            <a:r>
              <a:rPr lang="en-US" sz="2400" b="1" baseline="30000" dirty="0">
                <a:solidFill>
                  <a:srgbClr val="FF6600"/>
                </a:solidFill>
                <a:latin typeface="Comic Sans MS" charset="0"/>
              </a:rPr>
              <a:t>3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mod15 = 13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71700" name="Rectangle 22"/>
          <p:cNvSpPr>
            <a:spLocks noChangeArrowheads="1"/>
          </p:cNvSpPr>
          <p:nvPr/>
        </p:nvSpPr>
        <p:spPr bwMode="auto">
          <a:xfrm>
            <a:off x="1289693" y="4343400"/>
            <a:ext cx="49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 charset="0"/>
              </a:rPr>
              <a:t>5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8600" y="4775200"/>
            <a:ext cx="250825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762500"/>
            <a:ext cx="1219200" cy="330200"/>
          </a:xfrm>
          <a:custGeom>
            <a:avLst/>
            <a:gdLst>
              <a:gd name="connsiteX0" fmla="*/ 0 w 2508068"/>
              <a:gd name="connsiteY0" fmla="*/ 330139 h 330139"/>
              <a:gd name="connsiteX1" fmla="*/ 16077 w 2508068"/>
              <a:gd name="connsiteY1" fmla="*/ 281914 h 330139"/>
              <a:gd name="connsiteX2" fmla="*/ 64309 w 2508068"/>
              <a:gd name="connsiteY2" fmla="*/ 265839 h 330139"/>
              <a:gd name="connsiteX3" fmla="*/ 209005 w 2508068"/>
              <a:gd name="connsiteY3" fmla="*/ 201539 h 330139"/>
              <a:gd name="connsiteX4" fmla="*/ 852100 w 2508068"/>
              <a:gd name="connsiteY4" fmla="*/ 185464 h 330139"/>
              <a:gd name="connsiteX5" fmla="*/ 1028951 w 2508068"/>
              <a:gd name="connsiteY5" fmla="*/ 137239 h 330139"/>
              <a:gd name="connsiteX6" fmla="*/ 1077183 w 2508068"/>
              <a:gd name="connsiteY6" fmla="*/ 121164 h 330139"/>
              <a:gd name="connsiteX7" fmla="*/ 1173647 w 2508068"/>
              <a:gd name="connsiteY7" fmla="*/ 56864 h 330139"/>
              <a:gd name="connsiteX8" fmla="*/ 1205802 w 2508068"/>
              <a:gd name="connsiteY8" fmla="*/ 8639 h 330139"/>
              <a:gd name="connsiteX9" fmla="*/ 1270111 w 2508068"/>
              <a:gd name="connsiteY9" fmla="*/ 105089 h 330139"/>
              <a:gd name="connsiteX10" fmla="*/ 1366575 w 2508068"/>
              <a:gd name="connsiteY10" fmla="*/ 153314 h 330139"/>
              <a:gd name="connsiteX11" fmla="*/ 1495194 w 2508068"/>
              <a:gd name="connsiteY11" fmla="*/ 185464 h 330139"/>
              <a:gd name="connsiteX12" fmla="*/ 1623813 w 2508068"/>
              <a:gd name="connsiteY12" fmla="*/ 217614 h 330139"/>
              <a:gd name="connsiteX13" fmla="*/ 2299062 w 2508068"/>
              <a:gd name="connsiteY13" fmla="*/ 249764 h 330139"/>
              <a:gd name="connsiteX14" fmla="*/ 2443759 w 2508068"/>
              <a:gd name="connsiteY14" fmla="*/ 297989 h 330139"/>
              <a:gd name="connsiteX15" fmla="*/ 2508068 w 2508068"/>
              <a:gd name="connsiteY15" fmla="*/ 314064 h 33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8068" h="330139">
                <a:moveTo>
                  <a:pt x="0" y="330139"/>
                </a:moveTo>
                <a:cubicBezTo>
                  <a:pt x="5359" y="314064"/>
                  <a:pt x="4094" y="293895"/>
                  <a:pt x="16077" y="281914"/>
                </a:cubicBezTo>
                <a:cubicBezTo>
                  <a:pt x="28061" y="269932"/>
                  <a:pt x="49151" y="273417"/>
                  <a:pt x="64309" y="265839"/>
                </a:cubicBezTo>
                <a:cubicBezTo>
                  <a:pt x="125083" y="235456"/>
                  <a:pt x="121681" y="203722"/>
                  <a:pt x="209005" y="201539"/>
                </a:cubicBezTo>
                <a:lnTo>
                  <a:pt x="852100" y="185464"/>
                </a:lnTo>
                <a:cubicBezTo>
                  <a:pt x="965723" y="162743"/>
                  <a:pt x="906563" y="178029"/>
                  <a:pt x="1028951" y="137239"/>
                </a:cubicBezTo>
                <a:cubicBezTo>
                  <a:pt x="1045028" y="131881"/>
                  <a:pt x="1063082" y="130563"/>
                  <a:pt x="1077183" y="121164"/>
                </a:cubicBezTo>
                <a:lnTo>
                  <a:pt x="1173647" y="56864"/>
                </a:lnTo>
                <a:cubicBezTo>
                  <a:pt x="1184365" y="40789"/>
                  <a:pt x="1188521" y="0"/>
                  <a:pt x="1205802" y="8639"/>
                </a:cubicBezTo>
                <a:cubicBezTo>
                  <a:pt x="1240365" y="25918"/>
                  <a:pt x="1233452" y="92871"/>
                  <a:pt x="1270111" y="105089"/>
                </a:cubicBezTo>
                <a:cubicBezTo>
                  <a:pt x="1391348" y="145496"/>
                  <a:pt x="1241905" y="90989"/>
                  <a:pt x="1366575" y="153314"/>
                </a:cubicBezTo>
                <a:cubicBezTo>
                  <a:pt x="1401699" y="170873"/>
                  <a:pt x="1461127" y="177604"/>
                  <a:pt x="1495194" y="185464"/>
                </a:cubicBezTo>
                <a:cubicBezTo>
                  <a:pt x="1538255" y="195400"/>
                  <a:pt x="1579774" y="213945"/>
                  <a:pt x="1623813" y="217614"/>
                </a:cubicBezTo>
                <a:cubicBezTo>
                  <a:pt x="1977049" y="247046"/>
                  <a:pt x="1752245" y="231539"/>
                  <a:pt x="2299062" y="249764"/>
                </a:cubicBezTo>
                <a:lnTo>
                  <a:pt x="2443759" y="297989"/>
                </a:lnTo>
                <a:cubicBezTo>
                  <a:pt x="2497075" y="315758"/>
                  <a:pt x="2475044" y="314064"/>
                  <a:pt x="2508068" y="31406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dirty="0"/>
          </a:p>
        </p:txBody>
      </p:sp>
      <p:sp>
        <p:nvSpPr>
          <p:cNvPr id="71703" name="Rectangle 25"/>
          <p:cNvSpPr>
            <a:spLocks noChangeArrowheads="1"/>
          </p:cNvSpPr>
          <p:nvPr/>
        </p:nvSpPr>
        <p:spPr bwMode="auto">
          <a:xfrm>
            <a:off x="2743200" y="44450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7</a:t>
            </a:r>
            <a:r>
              <a:rPr lang="en-US" sz="2400" b="1" baseline="30000" dirty="0">
                <a:solidFill>
                  <a:srgbClr val="FF6600"/>
                </a:solidFill>
                <a:latin typeface="Comic Sans MS" charset="0"/>
              </a:rPr>
              <a:t>4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</a:rPr>
              <a:t>mod15 = 1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97E8D7-30CA-6506-5AA3-737D8F841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312"/>
    </mc:Choice>
    <mc:Fallback>
      <p:transition advClick="0" advTm="4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36214</TotalTime>
  <Words>759</Words>
  <Application>Microsoft Macintosh PowerPoint</Application>
  <PresentationFormat>On-screen Show (4:3)</PresentationFormat>
  <Paragraphs>177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2211</cp:revision>
  <cp:lastPrinted>2020-01-02T19:55:03Z</cp:lastPrinted>
  <dcterms:created xsi:type="dcterms:W3CDTF">2003-03-02T22:33:52Z</dcterms:created>
  <dcterms:modified xsi:type="dcterms:W3CDTF">2023-11-21T04:56:08Z</dcterms:modified>
</cp:coreProperties>
</file>