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57" r:id="rId3"/>
    <p:sldId id="256" r:id="rId4"/>
    <p:sldId id="265" r:id="rId5"/>
    <p:sldId id="279" r:id="rId6"/>
    <p:sldId id="278" r:id="rId7"/>
    <p:sldId id="267" r:id="rId8"/>
    <p:sldId id="276" r:id="rId9"/>
    <p:sldId id="282" r:id="rId10"/>
    <p:sldId id="259" r:id="rId11"/>
    <p:sldId id="261" r:id="rId12"/>
    <p:sldId id="274" r:id="rId13"/>
    <p:sldId id="258" r:id="rId14"/>
    <p:sldId id="281" r:id="rId15"/>
    <p:sldId id="271" r:id="rId16"/>
    <p:sldId id="26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50303"/>
    <a:srgbClr val="0E0A0A"/>
    <a:srgbClr val="3E2C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634D-CD14-4A24-BA6B-ACED1A378ED9}" type="datetimeFigureOut">
              <a:rPr lang="en-US" smtClean="0"/>
              <a:pPr/>
              <a:t>4/20/2014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86F6-D9B9-4574-AC3A-4463279747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Randy </a:t>
            </a:r>
            <a:r>
              <a:rPr lang="en-US" dirty="0" err="1" smtClean="0"/>
              <a:t>Pausch</a:t>
            </a:r>
            <a:r>
              <a:rPr lang="en-US" dirty="0" smtClean="0"/>
              <a:t> was</a:t>
            </a:r>
            <a:r>
              <a:rPr lang="en-US" baseline="0" dirty="0" smtClean="0"/>
              <a:t> a computer scientist who faced a lot of adversity toward the end of his life… which helped him put a lot of things in perspective.</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Okay that’s not *quite* what he said….</a:t>
            </a:r>
            <a:r>
              <a:rPr lang="en-US" baseline="0" dirty="0" smtClean="0"/>
              <a:t> </a:t>
            </a:r>
            <a:r>
              <a:rPr lang="en-US" dirty="0" smtClean="0"/>
              <a:t>It</a:t>
            </a:r>
            <a:r>
              <a:rPr lang="en-US" baseline="0" dirty="0" smtClean="0"/>
              <a:t> was s</a:t>
            </a:r>
            <a:r>
              <a:rPr lang="en-US" dirty="0" smtClean="0"/>
              <a:t>omething about</a:t>
            </a:r>
            <a:r>
              <a:rPr lang="en-US" baseline="0" dirty="0" smtClean="0"/>
              <a:t> liberty and law and tyranny and all that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a:t>
            </a:r>
            <a:r>
              <a:rPr lang="en-US" baseline="0" dirty="0" smtClean="0"/>
              <a:t>here’s a *real* quote from TJ</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to Randy </a:t>
            </a:r>
            <a:r>
              <a:rPr lang="en-US" baseline="0" dirty="0" err="1" smtClean="0"/>
              <a:t>Pausch</a:t>
            </a:r>
            <a:r>
              <a:rPr lang="en-US" baseline="0" dirty="0" smtClean="0"/>
              <a:t>, who learned a lot in his final year about facing adversity. Where will you send your thank you cards?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to Randy </a:t>
            </a:r>
            <a:r>
              <a:rPr lang="en-US" baseline="0" dirty="0" err="1" smtClean="0"/>
              <a:t>Pausch</a:t>
            </a:r>
            <a:r>
              <a:rPr lang="en-US" baseline="0" dirty="0" smtClean="0"/>
              <a:t>, who learned a lot in his final year about facing adversity. Where will you send your thank you cards?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adversity can come inspiration. And all you need is your Big Ideas, your work… and maybe</a:t>
            </a:r>
            <a:r>
              <a:rPr lang="en-US" baseline="0" dirty="0" smtClean="0"/>
              <a:t> </a:t>
            </a:r>
            <a:r>
              <a:rPr lang="en-US" dirty="0" smtClean="0"/>
              <a:t>a little help.</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 has a lesson for all of us about Big</a:t>
            </a:r>
            <a:r>
              <a:rPr lang="en-US" baseline="0" dirty="0" smtClean="0"/>
              <a:t> Ideas, facing adversity, and *making* success.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for visiting us, and here are some twitter links for those who want to stay in touch.</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favorite Randy</a:t>
            </a:r>
            <a:r>
              <a:rPr lang="en-US" baseline="0" dirty="0" smtClean="0"/>
              <a:t> </a:t>
            </a:r>
            <a:r>
              <a:rPr lang="en-US" baseline="0" dirty="0" err="1" smtClean="0"/>
              <a:t>Pauschism</a:t>
            </a:r>
            <a:r>
              <a:rPr lang="en-US" baseline="0" dirty="0" smtClean="0"/>
              <a:t>: how to approach the brick walls.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have brick walls. And sometimes the brick walls are</a:t>
            </a:r>
            <a:r>
              <a:rPr lang="en-US" baseline="0" dirty="0" smtClean="0"/>
              <a:t> inscribed with discouraging messages.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have brick walls. And sometimes the brick walls are</a:t>
            </a:r>
            <a:r>
              <a:rPr lang="en-US" baseline="0" dirty="0" smtClean="0"/>
              <a:t> inscribed with discouraging messages.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all have brick walls. And sometimes the brick walls are</a:t>
            </a:r>
            <a:r>
              <a:rPr lang="en-US" baseline="0" dirty="0" smtClean="0"/>
              <a:t> inscribed with discouraging messages.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it’s best, school prepares us to face brick walls. At its</a:t>
            </a:r>
            <a:r>
              <a:rPr lang="en-US" baseline="0" dirty="0" smtClean="0"/>
              <a:t> worst, it feels like an endless series of brick walls.</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will understand this slide; some will not.</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will understand this slide; some will not.</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would TJ say?</a:t>
            </a:r>
            <a:endParaRPr lang="en-US" dirty="0"/>
          </a:p>
        </p:txBody>
      </p:sp>
      <p:sp>
        <p:nvSpPr>
          <p:cNvPr id="4" name="Slide Number Placeholder 3"/>
          <p:cNvSpPr>
            <a:spLocks noGrp="1"/>
          </p:cNvSpPr>
          <p:nvPr>
            <p:ph type="sldNum" sz="quarter" idx="10"/>
          </p:nvPr>
        </p:nvSpPr>
        <p:spPr/>
        <p:txBody>
          <a:bodyPr/>
          <a:lstStyle/>
          <a:p>
            <a:fld id="{57D186F6-D9B9-4574-AC3A-4463279747E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8A00F-CD68-4828-A555-BF80D415FA9D}"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8A00F-CD68-4828-A555-BF80D415FA9D}"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8A00F-CD68-4828-A555-BF80D415FA9D}"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8A00F-CD68-4828-A555-BF80D415FA9D}"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8A00F-CD68-4828-A555-BF80D415FA9D}" type="datetimeFigureOut">
              <a:rPr lang="en-US" smtClean="0"/>
              <a:pPr/>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8A00F-CD68-4828-A555-BF80D415FA9D}" type="datetimeFigureOut">
              <a:rPr lang="en-US" smtClean="0"/>
              <a:pPr/>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8A00F-CD68-4828-A555-BF80D415FA9D}" type="datetimeFigureOut">
              <a:rPr lang="en-US" smtClean="0"/>
              <a:pPr/>
              <a:t>4/20/2014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8A00F-CD68-4828-A555-BF80D415FA9D}" type="datetimeFigureOut">
              <a:rPr lang="en-US" smtClean="0"/>
              <a:pPr/>
              <a:t>4/20/2014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8A00F-CD68-4828-A555-BF80D415FA9D}" type="datetimeFigureOut">
              <a:rPr lang="en-US" smtClean="0"/>
              <a:pPr/>
              <a:t>4/20/2014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8A00F-CD68-4828-A555-BF80D415FA9D}" type="datetimeFigureOut">
              <a:rPr lang="en-US" smtClean="0"/>
              <a:pPr/>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8A00F-CD68-4828-A555-BF80D415FA9D}" type="datetimeFigureOut">
              <a:rPr lang="en-US" smtClean="0"/>
              <a:pPr/>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5133F-18D6-4DC1-A97F-AD10692452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8A00F-CD68-4828-A555-BF80D415FA9D}" type="datetimeFigureOut">
              <a:rPr lang="en-US" smtClean="0"/>
              <a:pPr/>
              <a:t>4/20/2014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5133F-18D6-4DC1-A97F-AD10692452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f/fc/Woher_kommen_wir_Wer_sind_wir_Wohin_gehen_wir.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2/23/Serpentine_wall_UVa_daffodils_2010.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2/23/Serpentine_wall_UVa_daffodils_2010.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File:Woher kommen wir Wer sind wir Wohin gehen wir.jpg">
            <a:hlinkClick r:id="rId2"/>
          </p:cNvPr>
          <p:cNvPicPr>
            <a:picLocks noChangeAspect="1" noChangeArrowheads="1"/>
          </p:cNvPicPr>
          <p:nvPr/>
        </p:nvPicPr>
        <p:blipFill>
          <a:blip r:embed="rId3" cstate="print"/>
          <a:srcRect/>
          <a:stretch>
            <a:fillRect/>
          </a:stretch>
        </p:blipFill>
        <p:spPr bwMode="auto">
          <a:xfrm>
            <a:off x="0" y="1524000"/>
            <a:ext cx="9144000" cy="3429000"/>
          </a:xfrm>
          <a:prstGeom prst="rect">
            <a:avLst/>
          </a:prstGeom>
          <a:noFill/>
        </p:spPr>
      </p:pic>
      <p:sp>
        <p:nvSpPr>
          <p:cNvPr id="7" name="TextBox 6"/>
          <p:cNvSpPr txBox="1"/>
          <p:nvPr/>
        </p:nvSpPr>
        <p:spPr>
          <a:xfrm>
            <a:off x="3352800" y="5486400"/>
            <a:ext cx="2896306" cy="1015663"/>
          </a:xfrm>
          <a:prstGeom prst="rect">
            <a:avLst/>
          </a:prstGeom>
          <a:noFill/>
        </p:spPr>
        <p:txBody>
          <a:bodyPr wrap="none" rtlCol="0">
            <a:spAutoFit/>
          </a:bodyPr>
          <a:lstStyle/>
          <a:p>
            <a:r>
              <a:rPr lang="en-US" sz="2000" dirty="0" smtClean="0">
                <a:solidFill>
                  <a:schemeClr val="bg1"/>
                </a:solidFill>
              </a:rPr>
              <a:t>Where do we come from?</a:t>
            </a:r>
          </a:p>
          <a:p>
            <a:r>
              <a:rPr lang="en-US" sz="2000" dirty="0" smtClean="0">
                <a:solidFill>
                  <a:schemeClr val="bg1"/>
                </a:solidFill>
              </a:rPr>
              <a:t>What are we? </a:t>
            </a:r>
          </a:p>
          <a:p>
            <a:r>
              <a:rPr lang="en-US" sz="2000" dirty="0" smtClean="0">
                <a:solidFill>
                  <a:schemeClr val="bg1"/>
                </a:solidFill>
              </a:rPr>
              <a:t>Where are we going?</a:t>
            </a:r>
            <a:endParaRPr lang="en-US" sz="2000" dirty="0">
              <a:solidFill>
                <a:schemeClr val="bg1"/>
              </a:solidFill>
            </a:endParaRPr>
          </a:p>
        </p:txBody>
      </p:sp>
      <p:sp>
        <p:nvSpPr>
          <p:cNvPr id="8" name="TextBox 7"/>
          <p:cNvSpPr txBox="1"/>
          <p:nvPr/>
        </p:nvSpPr>
        <p:spPr>
          <a:xfrm>
            <a:off x="8288125" y="4876800"/>
            <a:ext cx="855875" cy="307777"/>
          </a:xfrm>
          <a:prstGeom prst="rect">
            <a:avLst/>
          </a:prstGeom>
          <a:noFill/>
        </p:spPr>
        <p:txBody>
          <a:bodyPr wrap="none" rtlCol="0">
            <a:spAutoFit/>
          </a:bodyPr>
          <a:lstStyle/>
          <a:p>
            <a:r>
              <a:rPr lang="en-US" sz="1400" dirty="0" smtClean="0">
                <a:solidFill>
                  <a:schemeClr val="bg1"/>
                </a:solidFill>
              </a:rPr>
              <a:t>P. </a:t>
            </a:r>
            <a:r>
              <a:rPr lang="en-US" sz="1400" dirty="0" err="1" smtClean="0">
                <a:solidFill>
                  <a:schemeClr val="bg1"/>
                </a:solidFill>
              </a:rPr>
              <a:t>Gaugin</a:t>
            </a:r>
            <a:endParaRPr lang="en-US" sz="1400" dirty="0">
              <a:solidFill>
                <a:schemeClr val="bg1"/>
              </a:solidFill>
            </a:endParaRPr>
          </a:p>
        </p:txBody>
      </p:sp>
      <p:sp>
        <p:nvSpPr>
          <p:cNvPr id="9" name="TextBox 8"/>
          <p:cNvSpPr txBox="1"/>
          <p:nvPr/>
        </p:nvSpPr>
        <p:spPr>
          <a:xfrm>
            <a:off x="0" y="0"/>
            <a:ext cx="4449423" cy="338554"/>
          </a:xfrm>
          <a:prstGeom prst="rect">
            <a:avLst/>
          </a:prstGeom>
          <a:noFill/>
        </p:spPr>
        <p:txBody>
          <a:bodyPr wrap="none" rtlCol="0">
            <a:spAutoFit/>
          </a:bodyPr>
          <a:lstStyle/>
          <a:p>
            <a:r>
              <a:rPr lang="en-US" sz="1600" dirty="0" smtClean="0">
                <a:solidFill>
                  <a:schemeClr val="bg1"/>
                </a:solidFill>
              </a:rPr>
              <a:t>Keith Williams, University of Virginia, 21 April 2014 </a:t>
            </a:r>
            <a:endParaRPr lang="en-US"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static2.businessinsider.com/image/5187dff06bb3f7c52300000e-960/thomas-jefferson-portrait.jpg"/>
          <p:cNvPicPr>
            <a:picLocks noChangeAspect="1" noChangeArrowheads="1"/>
          </p:cNvPicPr>
          <p:nvPr/>
        </p:nvPicPr>
        <p:blipFill>
          <a:blip r:embed="rId3" cstate="print">
            <a:lum bright="-10000" contrast="10000"/>
          </a:blip>
          <a:srcRect l="11429"/>
          <a:stretch>
            <a:fillRect/>
          </a:stretch>
        </p:blipFill>
        <p:spPr bwMode="auto">
          <a:xfrm>
            <a:off x="0" y="2857500"/>
            <a:ext cx="7086600" cy="4000500"/>
          </a:xfrm>
          <a:prstGeom prst="rect">
            <a:avLst/>
          </a:prstGeom>
          <a:noFill/>
        </p:spPr>
      </p:pic>
      <p:sp>
        <p:nvSpPr>
          <p:cNvPr id="2" name="TextBox 1"/>
          <p:cNvSpPr txBox="1"/>
          <p:nvPr/>
        </p:nvSpPr>
        <p:spPr>
          <a:xfrm>
            <a:off x="5410200" y="1066800"/>
            <a:ext cx="1981633" cy="830997"/>
          </a:xfrm>
          <a:prstGeom prst="rect">
            <a:avLst/>
          </a:prstGeom>
          <a:noFill/>
        </p:spPr>
        <p:txBody>
          <a:bodyPr wrap="none" rtlCol="0">
            <a:spAutoFit/>
          </a:bodyPr>
          <a:lstStyle/>
          <a:p>
            <a:r>
              <a:rPr lang="en-US" sz="4800" b="1" dirty="0" smtClean="0">
                <a:solidFill>
                  <a:schemeClr val="bg1"/>
                </a:solidFill>
                <a:latin typeface="Times New Roman" pitchFamily="18" charset="0"/>
                <a:cs typeface="Times New Roman" pitchFamily="18" charset="0"/>
              </a:rPr>
              <a:t>“do it”</a:t>
            </a:r>
            <a:endParaRPr lang="en-US" sz="4800" b="1" dirty="0">
              <a:solidFill>
                <a:schemeClr val="bg1"/>
              </a:solidFill>
              <a:latin typeface="Times New Roman" pitchFamily="18" charset="0"/>
              <a:cs typeface="Times New Roman" pitchFamily="18" charset="0"/>
            </a:endParaRPr>
          </a:p>
        </p:txBody>
      </p:sp>
      <p:sp>
        <p:nvSpPr>
          <p:cNvPr id="5" name="TextBox 4"/>
          <p:cNvSpPr txBox="1"/>
          <p:nvPr/>
        </p:nvSpPr>
        <p:spPr>
          <a:xfrm>
            <a:off x="6248400" y="6248400"/>
            <a:ext cx="2477794" cy="461665"/>
          </a:xfrm>
          <a:prstGeom prst="rect">
            <a:avLst/>
          </a:prstGeom>
          <a:noFill/>
        </p:spPr>
        <p:txBody>
          <a:bodyPr wrap="none" rtlCol="0">
            <a:spAutoFit/>
          </a:bodyPr>
          <a:lstStyle/>
          <a:p>
            <a:r>
              <a:rPr lang="en-US" sz="2400" dirty="0" smtClean="0">
                <a:solidFill>
                  <a:schemeClr val="bg1"/>
                </a:solidFill>
                <a:latin typeface="Times New Roman" pitchFamily="18" charset="0"/>
                <a:cs typeface="Times New Roman" pitchFamily="18" charset="0"/>
              </a:rPr>
              <a:t>-Thomas Jefferson</a:t>
            </a:r>
            <a:endParaRPr lang="en-US" sz="2400"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static2.businessinsider.com/image/5187dff06bb3f7c52300000e-960/thomas-jefferson-portrait.jpg"/>
          <p:cNvPicPr>
            <a:picLocks noChangeAspect="1" noChangeArrowheads="1"/>
          </p:cNvPicPr>
          <p:nvPr/>
        </p:nvPicPr>
        <p:blipFill>
          <a:blip r:embed="rId3" cstate="print">
            <a:lum bright="-10000" contrast="10000"/>
          </a:blip>
          <a:srcRect l="11429"/>
          <a:stretch>
            <a:fillRect/>
          </a:stretch>
        </p:blipFill>
        <p:spPr bwMode="auto">
          <a:xfrm>
            <a:off x="0" y="2857500"/>
            <a:ext cx="7086600" cy="4000500"/>
          </a:xfrm>
          <a:prstGeom prst="rect">
            <a:avLst/>
          </a:prstGeom>
          <a:noFill/>
        </p:spPr>
      </p:pic>
      <p:sp>
        <p:nvSpPr>
          <p:cNvPr id="2" name="TextBox 1"/>
          <p:cNvSpPr txBox="1"/>
          <p:nvPr/>
        </p:nvSpPr>
        <p:spPr>
          <a:xfrm>
            <a:off x="228600" y="152400"/>
            <a:ext cx="8915400" cy="5262979"/>
          </a:xfrm>
          <a:prstGeom prst="rect">
            <a:avLst/>
          </a:prstGeom>
          <a:noFill/>
        </p:spPr>
        <p:txBody>
          <a:bodyPr wrap="square" rtlCol="0">
            <a:spAutoFit/>
          </a:bodyPr>
          <a:lstStyle/>
          <a:p>
            <a:r>
              <a:rPr lang="en-US" sz="3200" b="1" dirty="0" smtClean="0">
                <a:solidFill>
                  <a:schemeClr val="bg1"/>
                </a:solidFill>
                <a:latin typeface="Times New Roman" pitchFamily="18" charset="0"/>
                <a:cs typeface="Times New Roman" pitchFamily="18" charset="0"/>
              </a:rPr>
              <a:t>“</a:t>
            </a:r>
            <a:r>
              <a:rPr lang="en-US" sz="3200" dirty="0" smtClean="0">
                <a:solidFill>
                  <a:schemeClr val="bg1"/>
                </a:solidFill>
                <a:latin typeface="Times New Roman" pitchFamily="18" charset="0"/>
                <a:cs typeface="Times New Roman" pitchFamily="18" charset="0"/>
              </a:rPr>
              <a:t>Of  liberty I  would say that,  in the whole plenitude of  its extent, it  is  unobstructed action according to our will.  But  rightful liberty is  unobstructed action according to our will within limits drawn around us by the equal rights of others. I </a:t>
            </a:r>
            <a:r>
              <a:rPr lang="en-US" sz="3600" b="1" u="sng" dirty="0" smtClean="0">
                <a:solidFill>
                  <a:schemeClr val="bg1"/>
                </a:solidFill>
                <a:latin typeface="Times New Roman" pitchFamily="18" charset="0"/>
                <a:cs typeface="Times New Roman" pitchFamily="18" charset="0"/>
              </a:rPr>
              <a:t>do</a:t>
            </a:r>
            <a:r>
              <a:rPr lang="en-US" sz="3200" dirty="0" smtClean="0">
                <a:solidFill>
                  <a:schemeClr val="bg1"/>
                </a:solidFill>
                <a:latin typeface="Times New Roman" pitchFamily="18" charset="0"/>
                <a:cs typeface="Times New Roman" pitchFamily="18" charset="0"/>
              </a:rPr>
              <a:t> not add “within the 				limits of the law,” because law 				    is often but the tyrant’s 					      will, and always so when 				       </a:t>
            </a:r>
            <a:r>
              <a:rPr lang="en-US" sz="3600" b="1" u="sng" dirty="0" smtClean="0">
                <a:solidFill>
                  <a:schemeClr val="bg1"/>
                </a:solidFill>
                <a:latin typeface="Times New Roman" pitchFamily="18" charset="0"/>
                <a:cs typeface="Times New Roman" pitchFamily="18" charset="0"/>
              </a:rPr>
              <a:t>it</a:t>
            </a:r>
            <a:r>
              <a:rPr lang="en-US" sz="3200" dirty="0" smtClean="0">
                <a:solidFill>
                  <a:schemeClr val="bg1"/>
                </a:solidFill>
                <a:latin typeface="Times New Roman" pitchFamily="18" charset="0"/>
                <a:cs typeface="Times New Roman" pitchFamily="18" charset="0"/>
              </a:rPr>
              <a:t> violates the right of an 					          individual.</a:t>
            </a:r>
            <a:r>
              <a:rPr lang="en-US" sz="3200" b="1" dirty="0" smtClean="0">
                <a:solidFill>
                  <a:schemeClr val="bg1"/>
                </a:solidFill>
                <a:latin typeface="Times New Roman" pitchFamily="18" charset="0"/>
                <a:cs typeface="Times New Roman" pitchFamily="18" charset="0"/>
              </a:rPr>
              <a:t>”</a:t>
            </a:r>
            <a:endParaRPr lang="en-US" sz="3200" b="1" dirty="0">
              <a:solidFill>
                <a:schemeClr val="bg1"/>
              </a:solidFill>
              <a:latin typeface="Times New Roman" pitchFamily="18" charset="0"/>
              <a:cs typeface="Times New Roman" pitchFamily="18" charset="0"/>
            </a:endParaRPr>
          </a:p>
        </p:txBody>
      </p:sp>
      <p:sp>
        <p:nvSpPr>
          <p:cNvPr id="5" name="TextBox 4"/>
          <p:cNvSpPr txBox="1"/>
          <p:nvPr/>
        </p:nvSpPr>
        <p:spPr>
          <a:xfrm>
            <a:off x="6248400" y="6248400"/>
            <a:ext cx="2477794" cy="461665"/>
          </a:xfrm>
          <a:prstGeom prst="rect">
            <a:avLst/>
          </a:prstGeom>
          <a:noFill/>
        </p:spPr>
        <p:txBody>
          <a:bodyPr wrap="none" rtlCol="0">
            <a:spAutoFit/>
          </a:bodyPr>
          <a:lstStyle/>
          <a:p>
            <a:r>
              <a:rPr lang="en-US" sz="2400" dirty="0" smtClean="0">
                <a:solidFill>
                  <a:schemeClr val="bg1"/>
                </a:solidFill>
                <a:latin typeface="Times New Roman" pitchFamily="18" charset="0"/>
                <a:cs typeface="Times New Roman" pitchFamily="18" charset="0"/>
              </a:rPr>
              <a:t>-Thomas Jefferson</a:t>
            </a:r>
            <a:endParaRPr lang="en-US" sz="2400" dirty="0">
              <a:solidFill>
                <a:schemeClr val="bg1"/>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static2.businessinsider.com/image/5187dff06bb3f7c52300000e-960/thomas-jefferson-portrait.jpg"/>
          <p:cNvPicPr>
            <a:picLocks noChangeAspect="1" noChangeArrowheads="1"/>
          </p:cNvPicPr>
          <p:nvPr/>
        </p:nvPicPr>
        <p:blipFill>
          <a:blip r:embed="rId3" cstate="print">
            <a:lum bright="-10000" contrast="10000"/>
          </a:blip>
          <a:srcRect l="11429"/>
          <a:stretch>
            <a:fillRect/>
          </a:stretch>
        </p:blipFill>
        <p:spPr bwMode="auto">
          <a:xfrm>
            <a:off x="0" y="2857500"/>
            <a:ext cx="7086600" cy="4000500"/>
          </a:xfrm>
          <a:prstGeom prst="rect">
            <a:avLst/>
          </a:prstGeom>
          <a:noFill/>
        </p:spPr>
      </p:pic>
      <p:sp>
        <p:nvSpPr>
          <p:cNvPr id="2" name="TextBox 1"/>
          <p:cNvSpPr txBox="1"/>
          <p:nvPr/>
        </p:nvSpPr>
        <p:spPr>
          <a:xfrm>
            <a:off x="1371600" y="304800"/>
            <a:ext cx="7010400" cy="2123658"/>
          </a:xfrm>
          <a:prstGeom prst="rect">
            <a:avLst/>
          </a:prstGeom>
          <a:noFill/>
        </p:spPr>
        <p:txBody>
          <a:bodyPr wrap="square" rtlCol="0">
            <a:spAutoFit/>
          </a:bodyPr>
          <a:lstStyle/>
          <a:p>
            <a:r>
              <a:rPr lang="en-US" sz="4400" b="1" dirty="0" smtClean="0">
                <a:solidFill>
                  <a:schemeClr val="bg1"/>
                </a:solidFill>
                <a:latin typeface="Times New Roman" pitchFamily="18" charset="0"/>
                <a:cs typeface="Times New Roman" pitchFamily="18" charset="0"/>
              </a:rPr>
              <a:t>“</a:t>
            </a:r>
            <a:r>
              <a:rPr lang="en-US" sz="4400" dirty="0" smtClean="0">
                <a:solidFill>
                  <a:schemeClr val="bg1"/>
                </a:solidFill>
                <a:latin typeface="Times New Roman" pitchFamily="18" charset="0"/>
                <a:cs typeface="Times New Roman" pitchFamily="18" charset="0"/>
              </a:rPr>
              <a:t>I am a great believer in luck,</a:t>
            </a:r>
          </a:p>
          <a:p>
            <a:r>
              <a:rPr lang="en-US" sz="4400" dirty="0">
                <a:solidFill>
                  <a:schemeClr val="bg1"/>
                </a:solidFill>
                <a:latin typeface="Times New Roman" pitchFamily="18" charset="0"/>
                <a:cs typeface="Times New Roman" pitchFamily="18" charset="0"/>
              </a:rPr>
              <a:t> </a:t>
            </a:r>
            <a:r>
              <a:rPr lang="en-US" sz="4400" dirty="0" smtClean="0">
                <a:solidFill>
                  <a:schemeClr val="bg1"/>
                </a:solidFill>
                <a:latin typeface="Times New Roman" pitchFamily="18" charset="0"/>
                <a:cs typeface="Times New Roman" pitchFamily="18" charset="0"/>
              </a:rPr>
              <a:t> and I find the harder I work,</a:t>
            </a:r>
          </a:p>
          <a:p>
            <a:r>
              <a:rPr lang="en-US" sz="4400" dirty="0">
                <a:solidFill>
                  <a:schemeClr val="bg1"/>
                </a:solidFill>
                <a:latin typeface="Times New Roman" pitchFamily="18" charset="0"/>
                <a:cs typeface="Times New Roman" pitchFamily="18" charset="0"/>
              </a:rPr>
              <a:t> </a:t>
            </a:r>
            <a:r>
              <a:rPr lang="en-US" sz="4400" dirty="0" smtClean="0">
                <a:solidFill>
                  <a:schemeClr val="bg1"/>
                </a:solidFill>
                <a:latin typeface="Times New Roman" pitchFamily="18" charset="0"/>
                <a:cs typeface="Times New Roman" pitchFamily="18" charset="0"/>
              </a:rPr>
              <a:t> the more I have of it.</a:t>
            </a:r>
            <a:r>
              <a:rPr lang="en-US" sz="4400" b="1" dirty="0" smtClean="0">
                <a:solidFill>
                  <a:schemeClr val="bg1"/>
                </a:solidFill>
                <a:latin typeface="Times New Roman" pitchFamily="18" charset="0"/>
                <a:cs typeface="Times New Roman" pitchFamily="18" charset="0"/>
              </a:rPr>
              <a:t>”</a:t>
            </a:r>
            <a:endParaRPr lang="en-US" sz="4400" b="1" dirty="0">
              <a:solidFill>
                <a:schemeClr val="bg1"/>
              </a:solidFill>
              <a:latin typeface="Times New Roman" pitchFamily="18" charset="0"/>
              <a:cs typeface="Times New Roman" pitchFamily="18" charset="0"/>
            </a:endParaRPr>
          </a:p>
        </p:txBody>
      </p:sp>
      <p:sp>
        <p:nvSpPr>
          <p:cNvPr id="5" name="TextBox 4"/>
          <p:cNvSpPr txBox="1"/>
          <p:nvPr/>
        </p:nvSpPr>
        <p:spPr>
          <a:xfrm>
            <a:off x="6248400" y="6248400"/>
            <a:ext cx="2477794" cy="461665"/>
          </a:xfrm>
          <a:prstGeom prst="rect">
            <a:avLst/>
          </a:prstGeom>
          <a:noFill/>
        </p:spPr>
        <p:txBody>
          <a:bodyPr wrap="none" rtlCol="0">
            <a:spAutoFit/>
          </a:bodyPr>
          <a:lstStyle/>
          <a:p>
            <a:r>
              <a:rPr lang="en-US" sz="2400" dirty="0" smtClean="0">
                <a:solidFill>
                  <a:schemeClr val="bg1"/>
                </a:solidFill>
                <a:latin typeface="Times New Roman" pitchFamily="18" charset="0"/>
                <a:cs typeface="Times New Roman" pitchFamily="18" charset="0"/>
              </a:rPr>
              <a:t>-Thomas Jefferson</a:t>
            </a:r>
            <a:endParaRPr lang="en-US" sz="2400" dirty="0">
              <a:solidFill>
                <a:schemeClr val="bg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304800"/>
            <a:ext cx="8534400" cy="2308324"/>
          </a:xfrm>
          <a:prstGeom prst="rect">
            <a:avLst/>
          </a:prstGeom>
        </p:spPr>
        <p:txBody>
          <a:bodyPr wrap="square">
            <a:spAutoFit/>
          </a:bodyPr>
          <a:lstStyle/>
          <a:p>
            <a:r>
              <a:rPr lang="en-US" sz="3600" b="1" dirty="0" smtClean="0">
                <a:solidFill>
                  <a:schemeClr val="bg1"/>
                </a:solidFill>
              </a:rPr>
              <a:t>  </a:t>
            </a:r>
            <a:r>
              <a:rPr lang="en-US" sz="3600" dirty="0" smtClean="0">
                <a:solidFill>
                  <a:schemeClr val="bg1"/>
                </a:solidFill>
              </a:rPr>
              <a:t>“I’ve always felt </a:t>
            </a:r>
            <a:r>
              <a:rPr lang="en-US" sz="3600" b="1" dirty="0" smtClean="0">
                <a:solidFill>
                  <a:schemeClr val="bg1"/>
                </a:solidFill>
              </a:rPr>
              <a:t>every day is a gift</a:t>
            </a:r>
            <a:r>
              <a:rPr lang="en-US" sz="3600" dirty="0" smtClean="0">
                <a:solidFill>
                  <a:schemeClr val="bg1"/>
                </a:solidFill>
              </a:rPr>
              <a:t>; </a:t>
            </a:r>
          </a:p>
          <a:p>
            <a:r>
              <a:rPr lang="en-US" sz="3600" dirty="0">
                <a:solidFill>
                  <a:schemeClr val="bg1"/>
                </a:solidFill>
              </a:rPr>
              <a:t> </a:t>
            </a:r>
            <a:r>
              <a:rPr lang="en-US" sz="3600" dirty="0" smtClean="0">
                <a:solidFill>
                  <a:schemeClr val="bg1"/>
                </a:solidFill>
              </a:rPr>
              <a:t> now I’m wondering where to send the</a:t>
            </a:r>
          </a:p>
          <a:p>
            <a:r>
              <a:rPr lang="en-US" sz="3600" dirty="0">
                <a:solidFill>
                  <a:schemeClr val="bg1"/>
                </a:solidFill>
              </a:rPr>
              <a:t> </a:t>
            </a:r>
            <a:r>
              <a:rPr lang="en-US" sz="3600" dirty="0" smtClean="0">
                <a:solidFill>
                  <a:schemeClr val="bg1"/>
                </a:solidFill>
              </a:rPr>
              <a:t>  thank-you card.”     	</a:t>
            </a:r>
            <a:r>
              <a:rPr lang="en-US" sz="3600" b="1" dirty="0" smtClean="0">
                <a:solidFill>
                  <a:schemeClr val="bg1"/>
                </a:solidFill>
              </a:rPr>
              <a:t>	</a:t>
            </a:r>
          </a:p>
          <a:p>
            <a:r>
              <a:rPr lang="en-US" sz="3600" b="1" dirty="0" smtClean="0">
                <a:solidFill>
                  <a:schemeClr val="bg1"/>
                </a:solidFill>
              </a:rPr>
              <a:t>				</a:t>
            </a:r>
            <a:r>
              <a:rPr lang="en-US" sz="2400" dirty="0" smtClean="0">
                <a:solidFill>
                  <a:schemeClr val="bg1"/>
                </a:solidFill>
              </a:rPr>
              <a:t>- Randy </a:t>
            </a:r>
            <a:r>
              <a:rPr lang="en-US" sz="2400" dirty="0" err="1" smtClean="0">
                <a:solidFill>
                  <a:schemeClr val="bg1"/>
                </a:solidFill>
              </a:rPr>
              <a:t>Pausch</a:t>
            </a:r>
            <a:r>
              <a:rPr lang="en-US" sz="2400" dirty="0" smtClean="0">
                <a:solidFill>
                  <a:schemeClr val="bg1"/>
                </a:solidFill>
              </a:rPr>
              <a:t>, </a:t>
            </a:r>
            <a:r>
              <a:rPr lang="en-US" sz="2400" i="1" dirty="0" smtClean="0">
                <a:solidFill>
                  <a:schemeClr val="bg1"/>
                </a:solidFill>
              </a:rPr>
              <a:t>Time Management</a:t>
            </a:r>
            <a:endParaRPr lang="en-US" sz="2400" i="1" dirty="0">
              <a:solidFill>
                <a:schemeClr val="bg1"/>
              </a:solidFill>
            </a:endParaRPr>
          </a:p>
        </p:txBody>
      </p:sp>
      <p:sp>
        <p:nvSpPr>
          <p:cNvPr id="8" name="Rectangle 2"/>
          <p:cNvSpPr txBox="1">
            <a:spLocks noChangeArrowheads="1"/>
          </p:cNvSpPr>
          <p:nvPr/>
        </p:nvSpPr>
        <p:spPr>
          <a:xfrm>
            <a:off x="457200" y="304800"/>
            <a:ext cx="3429000" cy="5334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304800"/>
            <a:ext cx="8534400" cy="2308324"/>
          </a:xfrm>
          <a:prstGeom prst="rect">
            <a:avLst/>
          </a:prstGeom>
        </p:spPr>
        <p:txBody>
          <a:bodyPr wrap="square">
            <a:spAutoFit/>
          </a:bodyPr>
          <a:lstStyle/>
          <a:p>
            <a:r>
              <a:rPr lang="en-US" sz="3600" b="1" dirty="0" smtClean="0">
                <a:solidFill>
                  <a:schemeClr val="bg1"/>
                </a:solidFill>
              </a:rPr>
              <a:t>  </a:t>
            </a:r>
            <a:r>
              <a:rPr lang="en-US" sz="3600" dirty="0" smtClean="0">
                <a:solidFill>
                  <a:schemeClr val="bg1"/>
                </a:solidFill>
              </a:rPr>
              <a:t>“I’ve always felt </a:t>
            </a:r>
            <a:r>
              <a:rPr lang="en-US" sz="3600" b="1" dirty="0" smtClean="0">
                <a:solidFill>
                  <a:schemeClr val="bg1"/>
                </a:solidFill>
              </a:rPr>
              <a:t>every day is a gift</a:t>
            </a:r>
            <a:r>
              <a:rPr lang="en-US" sz="3600" dirty="0" smtClean="0">
                <a:solidFill>
                  <a:schemeClr val="bg1"/>
                </a:solidFill>
              </a:rPr>
              <a:t>; </a:t>
            </a:r>
          </a:p>
          <a:p>
            <a:r>
              <a:rPr lang="en-US" sz="3600" dirty="0">
                <a:solidFill>
                  <a:schemeClr val="bg1"/>
                </a:solidFill>
              </a:rPr>
              <a:t> </a:t>
            </a:r>
            <a:r>
              <a:rPr lang="en-US" sz="3600" dirty="0" smtClean="0">
                <a:solidFill>
                  <a:schemeClr val="bg1"/>
                </a:solidFill>
              </a:rPr>
              <a:t> now I’m wondering where to send the</a:t>
            </a:r>
          </a:p>
          <a:p>
            <a:r>
              <a:rPr lang="en-US" sz="3600" dirty="0">
                <a:solidFill>
                  <a:schemeClr val="bg1"/>
                </a:solidFill>
              </a:rPr>
              <a:t> </a:t>
            </a:r>
            <a:r>
              <a:rPr lang="en-US" sz="3600" dirty="0" smtClean="0">
                <a:solidFill>
                  <a:schemeClr val="bg1"/>
                </a:solidFill>
              </a:rPr>
              <a:t>  thank-you card.”     	</a:t>
            </a:r>
            <a:r>
              <a:rPr lang="en-US" sz="3600" b="1" dirty="0" smtClean="0">
                <a:solidFill>
                  <a:schemeClr val="bg1"/>
                </a:solidFill>
              </a:rPr>
              <a:t>	</a:t>
            </a:r>
          </a:p>
          <a:p>
            <a:r>
              <a:rPr lang="en-US" sz="3600" b="1" dirty="0" smtClean="0">
                <a:solidFill>
                  <a:schemeClr val="bg1"/>
                </a:solidFill>
              </a:rPr>
              <a:t>				</a:t>
            </a:r>
            <a:r>
              <a:rPr lang="en-US" sz="2400" dirty="0" smtClean="0">
                <a:solidFill>
                  <a:schemeClr val="bg1"/>
                </a:solidFill>
              </a:rPr>
              <a:t>- Randy </a:t>
            </a:r>
            <a:r>
              <a:rPr lang="en-US" sz="2400" dirty="0" err="1" smtClean="0">
                <a:solidFill>
                  <a:schemeClr val="bg1"/>
                </a:solidFill>
              </a:rPr>
              <a:t>Pausch</a:t>
            </a:r>
            <a:r>
              <a:rPr lang="en-US" sz="2400" dirty="0" smtClean="0">
                <a:solidFill>
                  <a:schemeClr val="bg1"/>
                </a:solidFill>
              </a:rPr>
              <a:t>, </a:t>
            </a:r>
            <a:r>
              <a:rPr lang="en-US" sz="2400" i="1" dirty="0" smtClean="0">
                <a:solidFill>
                  <a:schemeClr val="bg1"/>
                </a:solidFill>
              </a:rPr>
              <a:t>Time Management</a:t>
            </a:r>
            <a:endParaRPr lang="en-US" sz="2400" i="1" dirty="0">
              <a:solidFill>
                <a:schemeClr val="bg1"/>
              </a:solidFill>
            </a:endParaRPr>
          </a:p>
        </p:txBody>
      </p:sp>
      <p:grpSp>
        <p:nvGrpSpPr>
          <p:cNvPr id="3" name="Group 3"/>
          <p:cNvGrpSpPr>
            <a:grpSpLocks/>
          </p:cNvGrpSpPr>
          <p:nvPr/>
        </p:nvGrpSpPr>
        <p:grpSpPr bwMode="auto">
          <a:xfrm>
            <a:off x="1143000" y="3657600"/>
            <a:ext cx="6477000" cy="2743200"/>
            <a:chOff x="384" y="1728"/>
            <a:chExt cx="4924" cy="1920"/>
          </a:xfrm>
        </p:grpSpPr>
        <p:pic>
          <p:nvPicPr>
            <p:cNvPr id="4" name="Picture 4"/>
            <p:cNvPicPr>
              <a:picLocks noChangeAspect="1" noChangeArrowheads="1"/>
            </p:cNvPicPr>
            <p:nvPr/>
          </p:nvPicPr>
          <p:blipFill>
            <a:blip r:embed="rId3" cstate="print"/>
            <a:srcRect/>
            <a:stretch>
              <a:fillRect/>
            </a:stretch>
          </p:blipFill>
          <p:spPr bwMode="auto">
            <a:xfrm>
              <a:off x="384" y="1728"/>
              <a:ext cx="1594" cy="1920"/>
            </a:xfrm>
            <a:prstGeom prst="rect">
              <a:avLst/>
            </a:prstGeom>
            <a:noFill/>
            <a:ln w="12700">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2112" y="1728"/>
              <a:ext cx="1554" cy="1872"/>
            </a:xfrm>
            <a:prstGeom prst="rect">
              <a:avLst/>
            </a:prstGeom>
            <a:noFill/>
            <a:ln w="12700">
              <a:noFill/>
              <a:miter lim="800000"/>
              <a:headEnd/>
              <a:tailEnd/>
            </a:ln>
            <a:effectLst/>
          </p:spPr>
        </p:pic>
        <p:pic>
          <p:nvPicPr>
            <p:cNvPr id="6" name="Picture 6"/>
            <p:cNvPicPr>
              <a:picLocks noChangeAspect="1" noChangeArrowheads="1"/>
            </p:cNvPicPr>
            <p:nvPr/>
          </p:nvPicPr>
          <p:blipFill>
            <a:blip r:embed="rId5" cstate="print"/>
            <a:srcRect/>
            <a:stretch>
              <a:fillRect/>
            </a:stretch>
          </p:blipFill>
          <p:spPr bwMode="auto">
            <a:xfrm>
              <a:off x="3744" y="1728"/>
              <a:ext cx="1564" cy="1872"/>
            </a:xfrm>
            <a:prstGeom prst="rect">
              <a:avLst/>
            </a:prstGeom>
            <a:noFill/>
            <a:ln w="12700">
              <a:noFill/>
              <a:miter lim="800000"/>
              <a:headEnd/>
              <a:tailEnd/>
            </a:ln>
            <a:effectLst/>
          </p:spPr>
        </p:pic>
      </p:grpSp>
      <p:sp>
        <p:nvSpPr>
          <p:cNvPr id="7" name="Rectangle 8"/>
          <p:cNvSpPr>
            <a:spLocks noChangeArrowheads="1"/>
          </p:cNvSpPr>
          <p:nvPr/>
        </p:nvSpPr>
        <p:spPr bwMode="auto">
          <a:xfrm>
            <a:off x="1295399" y="2971800"/>
            <a:ext cx="6149051" cy="609600"/>
          </a:xfrm>
          <a:prstGeom prst="rect">
            <a:avLst/>
          </a:prstGeom>
          <a:noFill/>
          <a:ln w="12700">
            <a:noFill/>
            <a:miter lim="800000"/>
            <a:headEnd/>
            <a:tailEnd/>
          </a:ln>
          <a:effectLst/>
        </p:spPr>
        <p:txBody>
          <a:bodyPr lIns="90488" tIns="44450" rIns="90488" bIns="44450" anchor="b"/>
          <a:lstStyle/>
          <a:p>
            <a:r>
              <a:rPr lang="en-US" dirty="0">
                <a:solidFill>
                  <a:schemeClr val="bg1"/>
                </a:solidFill>
              </a:rPr>
              <a:t>August 15</a:t>
            </a:r>
            <a:r>
              <a:rPr lang="en-US" baseline="30000" dirty="0">
                <a:solidFill>
                  <a:schemeClr val="bg1"/>
                </a:solidFill>
              </a:rPr>
              <a:t>th</a:t>
            </a:r>
            <a:r>
              <a:rPr lang="en-US" dirty="0">
                <a:solidFill>
                  <a:schemeClr val="bg1"/>
                </a:solidFill>
              </a:rPr>
              <a:t>, 2007: “3 to 6 months”</a:t>
            </a:r>
            <a:endParaRPr lang="en-US" b="0" dirty="0">
              <a:solidFill>
                <a:schemeClr val="bg1"/>
              </a:solidFill>
            </a:endParaRPr>
          </a:p>
        </p:txBody>
      </p:sp>
      <p:sp>
        <p:nvSpPr>
          <p:cNvPr id="8" name="Rectangle 2"/>
          <p:cNvSpPr txBox="1">
            <a:spLocks noChangeArrowheads="1"/>
          </p:cNvSpPr>
          <p:nvPr/>
        </p:nvSpPr>
        <p:spPr>
          <a:xfrm>
            <a:off x="457200" y="304800"/>
            <a:ext cx="3429000" cy="5334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628" name="Picture 4" descr="http://jackandraka.net/_images/slider/4.jpg"/>
          <p:cNvPicPr>
            <a:picLocks noChangeAspect="1" noChangeArrowheads="1"/>
          </p:cNvPicPr>
          <p:nvPr/>
        </p:nvPicPr>
        <p:blipFill>
          <a:blip r:embed="rId3" cstate="print"/>
          <a:srcRect/>
          <a:stretch>
            <a:fillRect/>
          </a:stretch>
        </p:blipFill>
        <p:spPr bwMode="auto">
          <a:xfrm>
            <a:off x="609600" y="1828800"/>
            <a:ext cx="7965440" cy="4267200"/>
          </a:xfrm>
          <a:prstGeom prst="rect">
            <a:avLst/>
          </a:prstGeom>
          <a:noFill/>
        </p:spPr>
      </p:pic>
      <p:sp>
        <p:nvSpPr>
          <p:cNvPr id="6" name="Rectangle 5"/>
          <p:cNvSpPr/>
          <p:nvPr/>
        </p:nvSpPr>
        <p:spPr>
          <a:xfrm>
            <a:off x="0" y="304800"/>
            <a:ext cx="9372600" cy="7263527"/>
          </a:xfrm>
          <a:prstGeom prst="rect">
            <a:avLst/>
          </a:prstGeom>
        </p:spPr>
        <p:txBody>
          <a:bodyPr wrap="square">
            <a:spAutoFit/>
          </a:bodyPr>
          <a:lstStyle/>
          <a:p>
            <a:r>
              <a:rPr lang="en-US" sz="3200" dirty="0" smtClean="0">
                <a:solidFill>
                  <a:schemeClr val="bg1"/>
                </a:solidFill>
              </a:rPr>
              <a:t> Even in times of hardship </a:t>
            </a:r>
            <a:r>
              <a:rPr lang="en-US" sz="3200" b="1" dirty="0" smtClean="0">
                <a:solidFill>
                  <a:schemeClr val="bg1"/>
                </a:solidFill>
              </a:rPr>
              <a:t>and </a:t>
            </a:r>
            <a:r>
              <a:rPr lang="en-US" sz="3200" b="1" dirty="0" smtClean="0">
                <a:solidFill>
                  <a:schemeClr val="bg1"/>
                </a:solidFill>
              </a:rPr>
              <a:t>quite often </a:t>
            </a:r>
            <a:r>
              <a:rPr lang="en-US" sz="3200" b="1" i="1" dirty="0" smtClean="0">
                <a:solidFill>
                  <a:schemeClr val="bg1"/>
                </a:solidFill>
              </a:rPr>
              <a:t>because of</a:t>
            </a:r>
          </a:p>
          <a:p>
            <a:r>
              <a:rPr lang="en-US" sz="3200" b="1" i="1" dirty="0">
                <a:solidFill>
                  <a:schemeClr val="bg1"/>
                </a:solidFill>
              </a:rPr>
              <a:t> </a:t>
            </a:r>
            <a:r>
              <a:rPr lang="en-US" sz="3200" b="1" dirty="0" smtClean="0">
                <a:solidFill>
                  <a:schemeClr val="bg1"/>
                </a:solidFill>
              </a:rPr>
              <a:t>times of hardship</a:t>
            </a:r>
            <a:r>
              <a:rPr lang="en-US" sz="3200" dirty="0" smtClean="0">
                <a:solidFill>
                  <a:schemeClr val="bg1"/>
                </a:solidFill>
              </a:rPr>
              <a:t>… we find inspiration.</a:t>
            </a:r>
          </a:p>
          <a:p>
            <a:endParaRPr lang="en-US" sz="3600" dirty="0">
              <a:solidFill>
                <a:schemeClr val="bg1"/>
              </a:solidFill>
            </a:endParaRPr>
          </a:p>
          <a:p>
            <a:endParaRPr lang="en-US" sz="3600" dirty="0" smtClean="0">
              <a:solidFill>
                <a:schemeClr val="bg1"/>
              </a:solidFill>
            </a:endParaRPr>
          </a:p>
          <a:p>
            <a:endParaRPr lang="en-US" sz="3600" dirty="0">
              <a:solidFill>
                <a:schemeClr val="bg1"/>
              </a:solidFill>
            </a:endParaRPr>
          </a:p>
          <a:p>
            <a:endParaRPr lang="en-US" sz="3600" dirty="0" smtClean="0">
              <a:solidFill>
                <a:schemeClr val="bg1"/>
              </a:solidFill>
            </a:endParaRPr>
          </a:p>
          <a:p>
            <a:endParaRPr lang="en-US" sz="3600" dirty="0">
              <a:solidFill>
                <a:schemeClr val="bg1"/>
              </a:solidFill>
            </a:endParaRPr>
          </a:p>
          <a:p>
            <a:endParaRPr lang="en-US" sz="3600" dirty="0" smtClean="0">
              <a:solidFill>
                <a:schemeClr val="bg1"/>
              </a:solidFill>
            </a:endParaRPr>
          </a:p>
          <a:p>
            <a:endParaRPr lang="en-US" sz="36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3600" dirty="0" smtClean="0">
              <a:solidFill>
                <a:schemeClr val="bg1"/>
              </a:solidFill>
            </a:endParaRPr>
          </a:p>
          <a:p>
            <a:r>
              <a:rPr lang="en-US" sz="2400" dirty="0" smtClean="0">
                <a:solidFill>
                  <a:schemeClr val="bg1"/>
                </a:solidFill>
              </a:rPr>
              <a:t>	</a:t>
            </a:r>
            <a:r>
              <a:rPr lang="en-US" sz="3600" dirty="0" smtClean="0">
                <a:solidFill>
                  <a:schemeClr val="bg1"/>
                </a:solidFill>
              </a:rPr>
              <a:t>						</a:t>
            </a:r>
            <a:r>
              <a:rPr lang="en-US" sz="2400" dirty="0" smtClean="0">
                <a:solidFill>
                  <a:schemeClr val="bg1"/>
                </a:solidFill>
              </a:rPr>
              <a:t>Jack </a:t>
            </a:r>
            <a:r>
              <a:rPr lang="en-US" sz="2400" dirty="0" err="1" smtClean="0">
                <a:solidFill>
                  <a:schemeClr val="bg1"/>
                </a:solidFill>
              </a:rPr>
              <a:t>Andraka</a:t>
            </a:r>
            <a:r>
              <a:rPr lang="en-US" sz="3600" dirty="0" smtClean="0">
                <a:solidFill>
                  <a:schemeClr val="bg1"/>
                </a:solidFill>
              </a:rPr>
              <a:t>	</a:t>
            </a:r>
            <a:r>
              <a:rPr lang="en-US" sz="3600" b="1" dirty="0" smtClean="0">
                <a:solidFill>
                  <a:schemeClr val="bg1"/>
                </a:solidFill>
              </a:rPr>
              <a:t>	</a:t>
            </a:r>
          </a:p>
          <a:p>
            <a:r>
              <a:rPr lang="en-US" sz="3600" b="1" dirty="0" smtClean="0">
                <a:solidFill>
                  <a:schemeClr val="bg1"/>
                </a:solidFill>
              </a:rPr>
              <a:t>				</a:t>
            </a:r>
            <a:endParaRPr lang="en-US" sz="2400" i="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descr="http://blogs-images.forbes.com/johnnosta/files/2013/02/Jack-Oval-Office.jpg"/>
          <p:cNvPicPr>
            <a:picLocks noChangeAspect="1" noChangeArrowheads="1"/>
          </p:cNvPicPr>
          <p:nvPr/>
        </p:nvPicPr>
        <p:blipFill>
          <a:blip r:embed="rId3" cstate="print"/>
          <a:srcRect/>
          <a:stretch>
            <a:fillRect/>
          </a:stretch>
        </p:blipFill>
        <p:spPr bwMode="auto">
          <a:xfrm>
            <a:off x="4117428" y="419194"/>
            <a:ext cx="4569371" cy="6092495"/>
          </a:xfrm>
          <a:prstGeom prst="rect">
            <a:avLst/>
          </a:prstGeom>
          <a:noFill/>
        </p:spPr>
      </p:pic>
      <p:sp>
        <p:nvSpPr>
          <p:cNvPr id="4" name="TextBox 3"/>
          <p:cNvSpPr txBox="1"/>
          <p:nvPr/>
        </p:nvSpPr>
        <p:spPr>
          <a:xfrm>
            <a:off x="838200" y="1219200"/>
            <a:ext cx="1828800" cy="4435830"/>
          </a:xfrm>
          <a:prstGeom prst="rect">
            <a:avLst/>
          </a:prstGeom>
          <a:noFill/>
        </p:spPr>
        <p:txBody>
          <a:bodyPr wrap="square" rtlCol="0">
            <a:spAutoFit/>
          </a:bodyPr>
          <a:lstStyle/>
          <a:p>
            <a:pPr algn="ctr">
              <a:lnSpc>
                <a:spcPct val="150000"/>
              </a:lnSpc>
            </a:pPr>
            <a:r>
              <a:rPr lang="en-US" sz="3200" dirty="0" smtClean="0">
                <a:solidFill>
                  <a:schemeClr val="bg1"/>
                </a:solidFill>
                <a:latin typeface="Arial" pitchFamily="34" charset="0"/>
                <a:cs typeface="Arial" pitchFamily="34" charset="0"/>
              </a:rPr>
              <a:t>What</a:t>
            </a:r>
          </a:p>
          <a:p>
            <a:pPr algn="ctr">
              <a:lnSpc>
                <a:spcPct val="150000"/>
              </a:lnSpc>
            </a:pPr>
            <a:r>
              <a:rPr lang="en-US" sz="3200" dirty="0">
                <a:solidFill>
                  <a:schemeClr val="bg1"/>
                </a:solidFill>
                <a:latin typeface="Arial" pitchFamily="34" charset="0"/>
                <a:cs typeface="Arial" pitchFamily="34" charset="0"/>
              </a:rPr>
              <a:t>a</a:t>
            </a:r>
            <a:r>
              <a:rPr lang="en-US" sz="3200" dirty="0" smtClean="0">
                <a:solidFill>
                  <a:schemeClr val="bg1"/>
                </a:solidFill>
                <a:latin typeface="Arial" pitchFamily="34" charset="0"/>
                <a:cs typeface="Arial" pitchFamily="34" charset="0"/>
              </a:rPr>
              <a:t>re</a:t>
            </a:r>
          </a:p>
          <a:p>
            <a:pPr algn="ctr">
              <a:lnSpc>
                <a:spcPct val="150000"/>
              </a:lnSpc>
            </a:pPr>
            <a:r>
              <a:rPr lang="en-US" sz="3200" i="1" dirty="0">
                <a:solidFill>
                  <a:schemeClr val="bg1"/>
                </a:solidFill>
                <a:latin typeface="Arial" pitchFamily="34" charset="0"/>
                <a:cs typeface="Arial" pitchFamily="34" charset="0"/>
              </a:rPr>
              <a:t>y</a:t>
            </a:r>
            <a:r>
              <a:rPr lang="en-US" sz="3200" i="1" dirty="0" smtClean="0">
                <a:solidFill>
                  <a:schemeClr val="bg1"/>
                </a:solidFill>
                <a:latin typeface="Arial" pitchFamily="34" charset="0"/>
                <a:cs typeface="Arial" pitchFamily="34" charset="0"/>
              </a:rPr>
              <a:t>our</a:t>
            </a:r>
            <a:r>
              <a:rPr lang="en-US" sz="3200" dirty="0" smtClean="0">
                <a:solidFill>
                  <a:schemeClr val="bg1"/>
                </a:solidFill>
                <a:latin typeface="Arial" pitchFamily="34" charset="0"/>
                <a:cs typeface="Arial" pitchFamily="34" charset="0"/>
              </a:rPr>
              <a:t> </a:t>
            </a:r>
          </a:p>
          <a:p>
            <a:pPr algn="ctr">
              <a:lnSpc>
                <a:spcPct val="150000"/>
              </a:lnSpc>
            </a:pPr>
            <a:r>
              <a:rPr lang="en-US" sz="3200" dirty="0">
                <a:solidFill>
                  <a:schemeClr val="bg1"/>
                </a:solidFill>
                <a:latin typeface="Arial" pitchFamily="34" charset="0"/>
                <a:cs typeface="Arial" pitchFamily="34" charset="0"/>
              </a:rPr>
              <a:t>b</a:t>
            </a:r>
            <a:r>
              <a:rPr lang="en-US" sz="3200" dirty="0" smtClean="0">
                <a:solidFill>
                  <a:schemeClr val="bg1"/>
                </a:solidFill>
                <a:latin typeface="Arial" pitchFamily="34" charset="0"/>
                <a:cs typeface="Arial" pitchFamily="34" charset="0"/>
              </a:rPr>
              <a:t>rick</a:t>
            </a:r>
          </a:p>
          <a:p>
            <a:pPr algn="ctr">
              <a:lnSpc>
                <a:spcPct val="150000"/>
              </a:lnSpc>
            </a:pPr>
            <a:r>
              <a:rPr lang="en-US" sz="3200" dirty="0">
                <a:solidFill>
                  <a:schemeClr val="bg1"/>
                </a:solidFill>
                <a:latin typeface="Arial" pitchFamily="34" charset="0"/>
                <a:cs typeface="Arial" pitchFamily="34" charset="0"/>
              </a:rPr>
              <a:t>w</a:t>
            </a:r>
            <a:r>
              <a:rPr lang="en-US" sz="3200" dirty="0" smtClean="0">
                <a:solidFill>
                  <a:schemeClr val="bg1"/>
                </a:solidFill>
                <a:latin typeface="Arial" pitchFamily="34" charset="0"/>
                <a:cs typeface="Arial" pitchFamily="34" charset="0"/>
              </a:rPr>
              <a:t>alls</a:t>
            </a:r>
          </a:p>
          <a:p>
            <a:pPr algn="ctr">
              <a:lnSpc>
                <a:spcPct val="150000"/>
              </a:lnSpc>
            </a:pPr>
            <a:r>
              <a:rPr lang="en-US" sz="3200" dirty="0" smtClean="0">
                <a:solidFill>
                  <a:schemeClr val="bg1"/>
                </a:solidFill>
                <a:latin typeface="Arial" pitchFamily="34" charset="0"/>
                <a:cs typeface="Arial" pitchFamily="34" charset="0"/>
              </a:rPr>
              <a:t>?</a:t>
            </a:r>
            <a:endParaRPr lang="en-US" sz="3200" dirty="0">
              <a:solidFill>
                <a:schemeClr val="bg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19200" y="1219200"/>
            <a:ext cx="7010400" cy="6186309"/>
          </a:xfrm>
          <a:prstGeom prst="rect">
            <a:avLst/>
          </a:prstGeom>
          <a:noFill/>
        </p:spPr>
        <p:txBody>
          <a:bodyPr wrap="square" rtlCol="0">
            <a:spAutoFit/>
          </a:bodyPr>
          <a:lstStyle/>
          <a:p>
            <a:r>
              <a:rPr lang="en-US" sz="4400" dirty="0" smtClean="0">
                <a:solidFill>
                  <a:schemeClr val="bg1"/>
                </a:solidFill>
                <a:latin typeface="Times New Roman" pitchFamily="18" charset="0"/>
                <a:cs typeface="Times New Roman" pitchFamily="18" charset="0"/>
              </a:rPr>
              <a:t>Thanks for visiting us, Jack!</a:t>
            </a:r>
          </a:p>
          <a:p>
            <a:endParaRPr lang="en-US" sz="4400" dirty="0">
              <a:solidFill>
                <a:schemeClr val="bg1"/>
              </a:solidFill>
              <a:latin typeface="Times New Roman" pitchFamily="18" charset="0"/>
              <a:cs typeface="Times New Roman" pitchFamily="18" charset="0"/>
            </a:endParaRPr>
          </a:p>
          <a:p>
            <a:endParaRPr lang="en-US" sz="4400" dirty="0" smtClean="0">
              <a:solidFill>
                <a:schemeClr val="bg1"/>
              </a:solidFill>
              <a:latin typeface="Times New Roman" pitchFamily="18" charset="0"/>
              <a:cs typeface="Times New Roman" pitchFamily="18" charset="0"/>
            </a:endParaRPr>
          </a:p>
          <a:p>
            <a:endParaRPr lang="en-US" sz="4400" dirty="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Contacts:</a:t>
            </a:r>
          </a:p>
          <a:p>
            <a:pPr>
              <a:lnSpc>
                <a:spcPct val="150000"/>
              </a:lnSpc>
            </a:pPr>
            <a:r>
              <a:rPr lang="en-US" sz="3200"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Jack </a:t>
            </a:r>
            <a:r>
              <a:rPr lang="en-US" sz="3200" dirty="0" err="1" smtClean="0">
                <a:solidFill>
                  <a:schemeClr val="bg1"/>
                </a:solidFill>
                <a:latin typeface="Times New Roman" pitchFamily="18" charset="0"/>
                <a:cs typeface="Times New Roman" pitchFamily="18" charset="0"/>
              </a:rPr>
              <a:t>Andraka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jackandraka</a:t>
            </a:r>
            <a:endParaRPr lang="en-US" sz="3200" dirty="0" smtClean="0">
              <a:solidFill>
                <a:schemeClr val="bg1"/>
              </a:solidFill>
              <a:latin typeface="Times New Roman" pitchFamily="18" charset="0"/>
              <a:cs typeface="Times New Roman" pitchFamily="18" charset="0"/>
            </a:endParaRPr>
          </a:p>
          <a:p>
            <a:pPr>
              <a:lnSpc>
                <a:spcPct val="150000"/>
              </a:lnSpc>
            </a:pPr>
            <a:r>
              <a:rPr lang="en-US" sz="3200"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Keith Williams  	@</a:t>
            </a:r>
            <a:r>
              <a:rPr lang="en-US" sz="3200" dirty="0" err="1" smtClean="0">
                <a:solidFill>
                  <a:schemeClr val="bg1"/>
                </a:solidFill>
                <a:latin typeface="Times New Roman" pitchFamily="18" charset="0"/>
                <a:cs typeface="Times New Roman" pitchFamily="18" charset="0"/>
              </a:rPr>
              <a:t>keithwms</a:t>
            </a:r>
            <a:endParaRPr lang="en-US" sz="3200" dirty="0" smtClean="0">
              <a:solidFill>
                <a:schemeClr val="bg1"/>
              </a:solidFill>
              <a:latin typeface="Times New Roman" pitchFamily="18" charset="0"/>
              <a:cs typeface="Times New Roman" pitchFamily="18" charset="0"/>
            </a:endParaRPr>
          </a:p>
          <a:p>
            <a:pPr>
              <a:lnSpc>
                <a:spcPct val="150000"/>
              </a:lnSpc>
            </a:pPr>
            <a:r>
              <a:rPr lang="en-US" sz="3200" dirty="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Alex </a:t>
            </a:r>
            <a:r>
              <a:rPr lang="en-US" sz="3200" dirty="0" err="1" smtClean="0">
                <a:solidFill>
                  <a:schemeClr val="bg1"/>
                </a:solidFill>
                <a:latin typeface="Times New Roman" pitchFamily="18" charset="0"/>
                <a:cs typeface="Times New Roman" pitchFamily="18" charset="0"/>
              </a:rPr>
              <a:t>Zorychta</a:t>
            </a:r>
            <a:r>
              <a:rPr lang="en-US" sz="3200"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a:t>
            </a:r>
            <a:r>
              <a:rPr lang="en-US" sz="3200" dirty="0" err="1" smtClean="0">
                <a:solidFill>
                  <a:schemeClr val="bg1"/>
                </a:solidFill>
                <a:latin typeface="Times New Roman" pitchFamily="18" charset="0"/>
                <a:cs typeface="Times New Roman" pitchFamily="18" charset="0"/>
              </a:rPr>
              <a:t>azorychta</a:t>
            </a:r>
            <a:endParaRPr lang="en-US" sz="3200" dirty="0" smtClean="0">
              <a:solidFill>
                <a:schemeClr val="bg1"/>
              </a:solidFill>
              <a:latin typeface="Times New Roman" pitchFamily="18" charset="0"/>
              <a:cs typeface="Times New Roman" pitchFamily="18" charset="0"/>
            </a:endParaRPr>
          </a:p>
          <a:p>
            <a:endParaRPr lang="en-US" sz="4400"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 name="Rectangle 2"/>
          <p:cNvSpPr>
            <a:spLocks noGrp="1" noChangeArrowheads="1"/>
          </p:cNvSpPr>
          <p:nvPr>
            <p:ph type="ctrTitle"/>
          </p:nvPr>
        </p:nvSpPr>
        <p:spPr>
          <a:xfrm>
            <a:off x="304800" y="1066800"/>
            <a:ext cx="4419600" cy="2057400"/>
          </a:xfrm>
        </p:spPr>
        <p:txBody>
          <a:bodyPr>
            <a:normAutofit fontScale="90000"/>
          </a:bodyPr>
          <a:lstStyle/>
          <a:p>
            <a:pPr algn="ctr"/>
            <a:r>
              <a:rPr lang="en-US" sz="4000" dirty="0" smtClean="0">
                <a:solidFill>
                  <a:schemeClr val="bg1"/>
                </a:solidFill>
                <a:latin typeface="Arial" pitchFamily="34" charset="0"/>
                <a:cs typeface="Arial" pitchFamily="34" charset="0"/>
              </a:rPr>
              <a:t>Last Lecture:</a:t>
            </a:r>
            <a:r>
              <a:rPr lang="en-US" sz="4000" b="1" dirty="0" smtClean="0">
                <a:solidFill>
                  <a:schemeClr val="bg1"/>
                </a:solidFill>
                <a:latin typeface="Arial" pitchFamily="34" charset="0"/>
                <a:cs typeface="Arial" pitchFamily="34" charset="0"/>
              </a:rPr>
              <a:t/>
            </a:r>
            <a:br>
              <a:rPr lang="en-US" sz="4000" b="1" dirty="0" smtClean="0">
                <a:solidFill>
                  <a:schemeClr val="bg1"/>
                </a:solidFill>
                <a:latin typeface="Arial" pitchFamily="34" charset="0"/>
                <a:cs typeface="Arial" pitchFamily="34" charset="0"/>
              </a:rPr>
            </a:br>
            <a:r>
              <a:rPr lang="en-US" sz="5400" b="1" dirty="0" smtClean="0">
                <a:solidFill>
                  <a:schemeClr val="bg1"/>
                </a:solidFill>
                <a:latin typeface="Arial" pitchFamily="34" charset="0"/>
                <a:cs typeface="Arial" pitchFamily="34" charset="0"/>
              </a:rPr>
              <a:t> </a:t>
            </a:r>
            <a:r>
              <a:rPr lang="en-US" sz="4000" b="1" dirty="0" smtClean="0">
                <a:solidFill>
                  <a:schemeClr val="bg1"/>
                </a:solidFill>
                <a:latin typeface="Arial" pitchFamily="34" charset="0"/>
                <a:cs typeface="Arial" pitchFamily="34" charset="0"/>
              </a:rPr>
              <a:t>Really </a:t>
            </a:r>
            <a:r>
              <a:rPr lang="en-US" sz="4000" b="1" dirty="0">
                <a:solidFill>
                  <a:schemeClr val="bg1"/>
                </a:solidFill>
                <a:latin typeface="Arial" pitchFamily="34" charset="0"/>
                <a:cs typeface="Arial" pitchFamily="34" charset="0"/>
              </a:rPr>
              <a:t>Achieving Your Childhood Dreams</a:t>
            </a:r>
            <a:endParaRPr lang="en-US" sz="4800" b="1" dirty="0">
              <a:solidFill>
                <a:schemeClr val="bg1"/>
              </a:solidFill>
              <a:latin typeface="Arial" pitchFamily="34" charset="0"/>
              <a:cs typeface="Arial" pitchFamily="34" charset="0"/>
            </a:endParaRPr>
          </a:p>
        </p:txBody>
      </p:sp>
      <p:sp>
        <p:nvSpPr>
          <p:cNvPr id="3" name="Rectangle 3"/>
          <p:cNvSpPr>
            <a:spLocks noGrp="1" noChangeArrowheads="1"/>
          </p:cNvSpPr>
          <p:nvPr>
            <p:ph type="subTitle" idx="1"/>
          </p:nvPr>
        </p:nvSpPr>
        <p:spPr>
          <a:xfrm>
            <a:off x="457200" y="4495800"/>
            <a:ext cx="3886200" cy="1066800"/>
          </a:xfrm>
        </p:spPr>
        <p:txBody>
          <a:bodyPr/>
          <a:lstStyle/>
          <a:p>
            <a:pPr>
              <a:lnSpc>
                <a:spcPct val="90000"/>
              </a:lnSpc>
            </a:pPr>
            <a:r>
              <a:rPr lang="en-US" sz="2000" b="1" dirty="0">
                <a:solidFill>
                  <a:schemeClr val="bg1"/>
                </a:solidFill>
                <a:latin typeface="Arial" pitchFamily="34" charset="0"/>
                <a:cs typeface="Arial" pitchFamily="34" charset="0"/>
              </a:rPr>
              <a:t>Randy </a:t>
            </a:r>
            <a:r>
              <a:rPr lang="en-US" sz="2000" b="1" dirty="0" err="1">
                <a:solidFill>
                  <a:schemeClr val="bg1"/>
                </a:solidFill>
                <a:latin typeface="Arial" pitchFamily="34" charset="0"/>
                <a:cs typeface="Arial" pitchFamily="34" charset="0"/>
              </a:rPr>
              <a:t>Pausch</a:t>
            </a:r>
            <a:endParaRPr lang="en-US" sz="2000" b="1" dirty="0">
              <a:solidFill>
                <a:schemeClr val="bg1"/>
              </a:solidFill>
              <a:latin typeface="Arial" pitchFamily="34" charset="0"/>
              <a:cs typeface="Arial" pitchFamily="34" charset="0"/>
            </a:endParaRPr>
          </a:p>
          <a:p>
            <a:pPr>
              <a:lnSpc>
                <a:spcPct val="90000"/>
              </a:lnSpc>
            </a:pPr>
            <a:r>
              <a:rPr lang="en-US" sz="2000" b="1" dirty="0">
                <a:solidFill>
                  <a:schemeClr val="bg1"/>
                </a:solidFill>
                <a:latin typeface="Arial" pitchFamily="34" charset="0"/>
                <a:cs typeface="Arial" pitchFamily="34" charset="0"/>
              </a:rPr>
              <a:t>Carnegie Mellon University</a:t>
            </a:r>
          </a:p>
          <a:p>
            <a:pPr>
              <a:lnSpc>
                <a:spcPct val="90000"/>
              </a:lnSpc>
            </a:pPr>
            <a:r>
              <a:rPr lang="en-US" sz="2000" b="1" dirty="0">
                <a:solidFill>
                  <a:schemeClr val="bg1"/>
                </a:solidFill>
                <a:latin typeface="Arial" pitchFamily="34" charset="0"/>
                <a:cs typeface="Arial" pitchFamily="34" charset="0"/>
              </a:rPr>
              <a:t>Sept 18, 2007</a:t>
            </a:r>
          </a:p>
        </p:txBody>
      </p:sp>
      <p:pic>
        <p:nvPicPr>
          <p:cNvPr id="4" name="Picture 4"/>
          <p:cNvPicPr>
            <a:picLocks noChangeAspect="1" noChangeArrowheads="1"/>
          </p:cNvPicPr>
          <p:nvPr/>
        </p:nvPicPr>
        <p:blipFill>
          <a:blip r:embed="rId3" cstate="print"/>
          <a:srcRect/>
          <a:stretch>
            <a:fillRect/>
          </a:stretch>
        </p:blipFill>
        <p:spPr bwMode="auto">
          <a:xfrm>
            <a:off x="5181600" y="1066800"/>
            <a:ext cx="3282950" cy="4267200"/>
          </a:xfrm>
          <a:prstGeom prst="rect">
            <a:avLst/>
          </a:prstGeom>
          <a:noFill/>
          <a:ln w="12700">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ck_01"/>
          <p:cNvPicPr preferRelativeResize="0">
            <a:picLocks noChangeAspect="1" noChangeArrowheads="1"/>
          </p:cNvPicPr>
          <p:nvPr/>
        </p:nvPicPr>
        <p:blipFill>
          <a:blip r:embed="rId3" cstate="print"/>
          <a:srcRect/>
          <a:stretch>
            <a:fillRect/>
          </a:stretch>
        </p:blipFill>
        <p:spPr bwMode="auto">
          <a:xfrm>
            <a:off x="2819400" y="2209800"/>
            <a:ext cx="3717925" cy="4648200"/>
          </a:xfrm>
          <a:prstGeom prst="rect">
            <a:avLst/>
          </a:prstGeom>
          <a:noFill/>
          <a:ln w="12700">
            <a:noFill/>
            <a:miter lim="800000"/>
            <a:headEnd/>
            <a:tailEnd/>
          </a:ln>
          <a:effectLst/>
        </p:spPr>
      </p:pic>
      <p:sp>
        <p:nvSpPr>
          <p:cNvPr id="5" name="Rectangle 3"/>
          <p:cNvSpPr>
            <a:spLocks noChangeArrowheads="1"/>
          </p:cNvSpPr>
          <p:nvPr/>
        </p:nvSpPr>
        <p:spPr bwMode="auto">
          <a:xfrm>
            <a:off x="228600" y="152400"/>
            <a:ext cx="8915400" cy="1828800"/>
          </a:xfrm>
          <a:prstGeom prst="rect">
            <a:avLst/>
          </a:prstGeom>
          <a:noFill/>
          <a:ln w="12700">
            <a:noFill/>
            <a:miter lim="800000"/>
            <a:headEnd/>
            <a:tailEnd/>
          </a:ln>
          <a:effectLst/>
        </p:spPr>
        <p:txBody>
          <a:bodyPr lIns="90488" tIns="44450" rIns="90488" bIns="44450" anchor="t"/>
          <a:lstStyle/>
          <a:p>
            <a:pPr algn="just"/>
            <a:r>
              <a:rPr lang="en-US" sz="3600" dirty="0" smtClean="0">
                <a:solidFill>
                  <a:schemeClr val="bg1"/>
                </a:solidFill>
                <a:latin typeface="Arial" pitchFamily="34" charset="0"/>
              </a:rPr>
              <a:t>Brick </a:t>
            </a:r>
            <a:r>
              <a:rPr lang="en-US" sz="3600" dirty="0">
                <a:solidFill>
                  <a:schemeClr val="bg1"/>
                </a:solidFill>
                <a:latin typeface="Arial" pitchFamily="34" charset="0"/>
              </a:rPr>
              <a:t>walls are there for a reason: </a:t>
            </a:r>
            <a:endParaRPr lang="en-US" sz="3600" dirty="0" smtClean="0">
              <a:solidFill>
                <a:schemeClr val="bg1"/>
              </a:solidFill>
              <a:latin typeface="Arial" pitchFamily="34" charset="0"/>
            </a:endParaRPr>
          </a:p>
          <a:p>
            <a:pPr algn="just"/>
            <a:r>
              <a:rPr lang="en-US" sz="3600" dirty="0" smtClean="0">
                <a:solidFill>
                  <a:schemeClr val="bg1"/>
                </a:solidFill>
                <a:latin typeface="Arial" pitchFamily="34" charset="0"/>
              </a:rPr>
              <a:t>they </a:t>
            </a:r>
            <a:r>
              <a:rPr lang="en-US" sz="3600" dirty="0">
                <a:solidFill>
                  <a:schemeClr val="bg1"/>
                </a:solidFill>
                <a:latin typeface="Arial" pitchFamily="34" charset="0"/>
              </a:rPr>
              <a:t>let </a:t>
            </a:r>
            <a:r>
              <a:rPr lang="en-US" sz="3600" dirty="0" smtClean="0">
                <a:solidFill>
                  <a:schemeClr val="bg1"/>
                </a:solidFill>
                <a:latin typeface="Arial" pitchFamily="34" charset="0"/>
              </a:rPr>
              <a:t>us </a:t>
            </a:r>
            <a:r>
              <a:rPr lang="en-US" sz="3600" dirty="0">
                <a:solidFill>
                  <a:schemeClr val="bg1"/>
                </a:solidFill>
                <a:latin typeface="Arial" pitchFamily="34" charset="0"/>
              </a:rPr>
              <a:t>prove how badly we want </a:t>
            </a:r>
            <a:r>
              <a:rPr lang="en-US" sz="3600" dirty="0" smtClean="0">
                <a:solidFill>
                  <a:schemeClr val="bg1"/>
                </a:solidFill>
                <a:latin typeface="Arial" pitchFamily="34" charset="0"/>
              </a:rPr>
              <a:t>things</a:t>
            </a:r>
            <a:r>
              <a:rPr lang="en-US" sz="3600" b="1" dirty="0" smtClean="0">
                <a:solidFill>
                  <a:schemeClr val="bg1"/>
                </a:solidFill>
                <a:latin typeface="Arial" pitchFamily="34" charset="0"/>
              </a:rPr>
              <a:t>							</a:t>
            </a:r>
            <a:r>
              <a:rPr lang="en-US" sz="2400" b="1" i="1" dirty="0" smtClean="0">
                <a:solidFill>
                  <a:schemeClr val="bg1"/>
                </a:solidFill>
                <a:latin typeface="Arial" pitchFamily="34" charset="0"/>
              </a:rPr>
              <a:t>-</a:t>
            </a:r>
            <a:r>
              <a:rPr lang="en-US" sz="2400" i="1" dirty="0" smtClean="0">
                <a:solidFill>
                  <a:schemeClr val="bg1"/>
                </a:solidFill>
                <a:latin typeface="Arial" pitchFamily="34" charset="0"/>
              </a:rPr>
              <a:t>Randy </a:t>
            </a:r>
            <a:r>
              <a:rPr lang="en-US" sz="2400" i="1" dirty="0" err="1" smtClean="0">
                <a:solidFill>
                  <a:schemeClr val="bg1"/>
                </a:solidFill>
                <a:latin typeface="Arial" pitchFamily="34" charset="0"/>
              </a:rPr>
              <a:t>Pausch</a:t>
            </a:r>
            <a:endParaRPr lang="en-US" sz="2400" i="1" dirty="0">
              <a:solidFill>
                <a:schemeClr val="bg1"/>
              </a:solidFill>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ck_01"/>
          <p:cNvPicPr preferRelativeResize="0">
            <a:picLocks noChangeAspect="1" noChangeArrowheads="1"/>
          </p:cNvPicPr>
          <p:nvPr/>
        </p:nvPicPr>
        <p:blipFill>
          <a:blip r:embed="rId3" cstate="print">
            <a:lum bright="-9000"/>
          </a:blip>
          <a:srcRect/>
          <a:stretch>
            <a:fillRect/>
          </a:stretch>
        </p:blipFill>
        <p:spPr bwMode="auto">
          <a:xfrm>
            <a:off x="2819400" y="2209800"/>
            <a:ext cx="3717925" cy="4648200"/>
          </a:xfrm>
          <a:prstGeom prst="rect">
            <a:avLst/>
          </a:prstGeom>
          <a:noFill/>
          <a:ln w="12700">
            <a:noFill/>
            <a:miter lim="800000"/>
            <a:headEnd/>
            <a:tailEnd/>
          </a:ln>
          <a:effectLst/>
        </p:spPr>
      </p:pic>
      <p:sp>
        <p:nvSpPr>
          <p:cNvPr id="5" name="Rectangle 3"/>
          <p:cNvSpPr>
            <a:spLocks noChangeArrowheads="1"/>
          </p:cNvSpPr>
          <p:nvPr/>
        </p:nvSpPr>
        <p:spPr bwMode="auto">
          <a:xfrm>
            <a:off x="228600" y="152400"/>
            <a:ext cx="8915400" cy="1828800"/>
          </a:xfrm>
          <a:prstGeom prst="rect">
            <a:avLst/>
          </a:prstGeom>
          <a:noFill/>
          <a:ln w="12700">
            <a:noFill/>
            <a:miter lim="800000"/>
            <a:headEnd/>
            <a:tailEnd/>
          </a:ln>
          <a:effectLst/>
        </p:spPr>
        <p:txBody>
          <a:bodyPr lIns="90488" tIns="44450" rIns="90488" bIns="44450" anchor="t"/>
          <a:lstStyle/>
          <a:p>
            <a:pPr algn="just"/>
            <a:r>
              <a:rPr lang="en-US" sz="3600" dirty="0" smtClean="0">
                <a:solidFill>
                  <a:schemeClr val="bg1"/>
                </a:solidFill>
                <a:latin typeface="Arial" pitchFamily="34" charset="0"/>
              </a:rPr>
              <a:t>Brick </a:t>
            </a:r>
            <a:r>
              <a:rPr lang="en-US" sz="3600" dirty="0">
                <a:solidFill>
                  <a:schemeClr val="bg1"/>
                </a:solidFill>
                <a:latin typeface="Arial" pitchFamily="34" charset="0"/>
              </a:rPr>
              <a:t>walls are there for a reason: </a:t>
            </a:r>
            <a:endParaRPr lang="en-US" sz="3600" dirty="0" smtClean="0">
              <a:solidFill>
                <a:schemeClr val="bg1"/>
              </a:solidFill>
              <a:latin typeface="Arial" pitchFamily="34" charset="0"/>
            </a:endParaRPr>
          </a:p>
          <a:p>
            <a:pPr algn="just"/>
            <a:r>
              <a:rPr lang="en-US" sz="3600" dirty="0" smtClean="0">
                <a:solidFill>
                  <a:schemeClr val="bg1"/>
                </a:solidFill>
                <a:latin typeface="Arial" pitchFamily="34" charset="0"/>
              </a:rPr>
              <a:t>they </a:t>
            </a:r>
            <a:r>
              <a:rPr lang="en-US" sz="3600" dirty="0">
                <a:solidFill>
                  <a:schemeClr val="bg1"/>
                </a:solidFill>
                <a:latin typeface="Arial" pitchFamily="34" charset="0"/>
              </a:rPr>
              <a:t>let </a:t>
            </a:r>
            <a:r>
              <a:rPr lang="en-US" sz="3600" dirty="0" smtClean="0">
                <a:solidFill>
                  <a:schemeClr val="bg1"/>
                </a:solidFill>
                <a:latin typeface="Arial" pitchFamily="34" charset="0"/>
              </a:rPr>
              <a:t>us </a:t>
            </a:r>
            <a:r>
              <a:rPr lang="en-US" sz="3600" dirty="0">
                <a:solidFill>
                  <a:schemeClr val="bg1"/>
                </a:solidFill>
                <a:latin typeface="Arial" pitchFamily="34" charset="0"/>
              </a:rPr>
              <a:t>prove how badly we want </a:t>
            </a:r>
            <a:r>
              <a:rPr lang="en-US" sz="3600" dirty="0" smtClean="0">
                <a:solidFill>
                  <a:schemeClr val="bg1"/>
                </a:solidFill>
                <a:latin typeface="Arial" pitchFamily="34" charset="0"/>
              </a:rPr>
              <a:t>things</a:t>
            </a:r>
            <a:r>
              <a:rPr lang="en-US" sz="3600" b="1" dirty="0" smtClean="0">
                <a:solidFill>
                  <a:schemeClr val="bg1"/>
                </a:solidFill>
                <a:latin typeface="Arial" pitchFamily="34" charset="0"/>
              </a:rPr>
              <a:t>							</a:t>
            </a:r>
            <a:r>
              <a:rPr lang="en-US" sz="2400" b="1" i="1" dirty="0" smtClean="0">
                <a:solidFill>
                  <a:schemeClr val="bg1"/>
                </a:solidFill>
                <a:latin typeface="Arial" pitchFamily="34" charset="0"/>
              </a:rPr>
              <a:t>-</a:t>
            </a:r>
            <a:r>
              <a:rPr lang="en-US" sz="2400" i="1" dirty="0" smtClean="0">
                <a:solidFill>
                  <a:schemeClr val="bg1"/>
                </a:solidFill>
                <a:latin typeface="Arial" pitchFamily="34" charset="0"/>
              </a:rPr>
              <a:t>Randy </a:t>
            </a:r>
            <a:r>
              <a:rPr lang="en-US" sz="2400" i="1" dirty="0" err="1" smtClean="0">
                <a:solidFill>
                  <a:schemeClr val="bg1"/>
                </a:solidFill>
                <a:latin typeface="Arial" pitchFamily="34" charset="0"/>
              </a:rPr>
              <a:t>Pausch</a:t>
            </a:r>
            <a:endParaRPr lang="en-US" sz="2400" i="1" dirty="0">
              <a:solidFill>
                <a:schemeClr val="bg1"/>
              </a:solidFill>
              <a:latin typeface="Arial" pitchFamily="34" charset="0"/>
            </a:endParaRPr>
          </a:p>
        </p:txBody>
      </p:sp>
      <p:sp>
        <p:nvSpPr>
          <p:cNvPr id="7" name="TextBox 6"/>
          <p:cNvSpPr txBox="1"/>
          <p:nvPr/>
        </p:nvSpPr>
        <p:spPr>
          <a:xfrm>
            <a:off x="2971800" y="2667000"/>
            <a:ext cx="2217274" cy="2308324"/>
          </a:xfrm>
          <a:prstGeom prst="rect">
            <a:avLst/>
          </a:prstGeom>
          <a:noFill/>
        </p:spPr>
        <p:txBody>
          <a:bodyPr wrap="square" rtlCol="0">
            <a:spAutoFit/>
          </a:bodyPr>
          <a:lstStyle/>
          <a:p>
            <a:r>
              <a:rPr lang="en-US" b="1" dirty="0" smtClean="0">
                <a:solidFill>
                  <a:schemeClr val="bg1"/>
                </a:solidFill>
              </a:rPr>
              <a:t>It won’t work…</a:t>
            </a:r>
          </a:p>
          <a:p>
            <a:endParaRPr lang="en-US" b="1" dirty="0" smtClean="0">
              <a:solidFill>
                <a:schemeClr val="bg1"/>
              </a:solidFill>
            </a:endParaRPr>
          </a:p>
          <a:p>
            <a:r>
              <a:rPr lang="en-US" b="1" dirty="0" smtClean="0">
                <a:solidFill>
                  <a:schemeClr val="bg1"/>
                </a:solidFill>
              </a:rPr>
              <a:t>It’s too hard…</a:t>
            </a:r>
          </a:p>
          <a:p>
            <a:endParaRPr lang="en-US" b="1" dirty="0">
              <a:solidFill>
                <a:schemeClr val="bg1"/>
              </a:solidFill>
            </a:endParaRPr>
          </a:p>
          <a:p>
            <a:r>
              <a:rPr lang="en-US" b="1" dirty="0" smtClean="0">
                <a:solidFill>
                  <a:schemeClr val="bg1"/>
                </a:solidFill>
              </a:rPr>
              <a:t>It’s too expensive…</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
        <p:nvSpPr>
          <p:cNvPr id="8" name="TextBox 7"/>
          <p:cNvSpPr txBox="1"/>
          <p:nvPr/>
        </p:nvSpPr>
        <p:spPr>
          <a:xfrm>
            <a:off x="2971800" y="4343400"/>
            <a:ext cx="3581400" cy="923330"/>
          </a:xfrm>
          <a:prstGeom prst="rect">
            <a:avLst/>
          </a:prstGeom>
          <a:noFill/>
        </p:spPr>
        <p:txBody>
          <a:bodyPr wrap="square" rtlCol="0">
            <a:spAutoFit/>
          </a:bodyPr>
          <a:lstStyle/>
          <a:p>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ck_01"/>
          <p:cNvPicPr preferRelativeResize="0">
            <a:picLocks noChangeAspect="1" noChangeArrowheads="1"/>
          </p:cNvPicPr>
          <p:nvPr/>
        </p:nvPicPr>
        <p:blipFill>
          <a:blip r:embed="rId3" cstate="print">
            <a:lum bright="-9000"/>
          </a:blip>
          <a:srcRect/>
          <a:stretch>
            <a:fillRect/>
          </a:stretch>
        </p:blipFill>
        <p:spPr bwMode="auto">
          <a:xfrm>
            <a:off x="2819400" y="2209800"/>
            <a:ext cx="3717925" cy="4648200"/>
          </a:xfrm>
          <a:prstGeom prst="rect">
            <a:avLst/>
          </a:prstGeom>
          <a:noFill/>
          <a:ln w="12700">
            <a:noFill/>
            <a:miter lim="800000"/>
            <a:headEnd/>
            <a:tailEnd/>
          </a:ln>
          <a:effectLst/>
        </p:spPr>
      </p:pic>
      <p:sp>
        <p:nvSpPr>
          <p:cNvPr id="5" name="Rectangle 3"/>
          <p:cNvSpPr>
            <a:spLocks noChangeArrowheads="1"/>
          </p:cNvSpPr>
          <p:nvPr/>
        </p:nvSpPr>
        <p:spPr bwMode="auto">
          <a:xfrm>
            <a:off x="228600" y="152400"/>
            <a:ext cx="8915400" cy="1828800"/>
          </a:xfrm>
          <a:prstGeom prst="rect">
            <a:avLst/>
          </a:prstGeom>
          <a:noFill/>
          <a:ln w="12700">
            <a:noFill/>
            <a:miter lim="800000"/>
            <a:headEnd/>
            <a:tailEnd/>
          </a:ln>
          <a:effectLst/>
        </p:spPr>
        <p:txBody>
          <a:bodyPr lIns="90488" tIns="44450" rIns="90488" bIns="44450" anchor="t"/>
          <a:lstStyle/>
          <a:p>
            <a:pPr algn="just"/>
            <a:r>
              <a:rPr lang="en-US" sz="3600" dirty="0" smtClean="0">
                <a:solidFill>
                  <a:schemeClr val="bg1"/>
                </a:solidFill>
                <a:latin typeface="Arial" pitchFamily="34" charset="0"/>
              </a:rPr>
              <a:t>Brick </a:t>
            </a:r>
            <a:r>
              <a:rPr lang="en-US" sz="3600" dirty="0">
                <a:solidFill>
                  <a:schemeClr val="bg1"/>
                </a:solidFill>
                <a:latin typeface="Arial" pitchFamily="34" charset="0"/>
              </a:rPr>
              <a:t>walls are there for a reason: </a:t>
            </a:r>
            <a:endParaRPr lang="en-US" sz="3600" dirty="0" smtClean="0">
              <a:solidFill>
                <a:schemeClr val="bg1"/>
              </a:solidFill>
              <a:latin typeface="Arial" pitchFamily="34" charset="0"/>
            </a:endParaRPr>
          </a:p>
          <a:p>
            <a:pPr algn="just"/>
            <a:r>
              <a:rPr lang="en-US" sz="3600" dirty="0" smtClean="0">
                <a:solidFill>
                  <a:schemeClr val="bg1"/>
                </a:solidFill>
                <a:latin typeface="Arial" pitchFamily="34" charset="0"/>
              </a:rPr>
              <a:t>they </a:t>
            </a:r>
            <a:r>
              <a:rPr lang="en-US" sz="3600" dirty="0">
                <a:solidFill>
                  <a:schemeClr val="bg1"/>
                </a:solidFill>
                <a:latin typeface="Arial" pitchFamily="34" charset="0"/>
              </a:rPr>
              <a:t>let </a:t>
            </a:r>
            <a:r>
              <a:rPr lang="en-US" sz="3600" dirty="0" smtClean="0">
                <a:solidFill>
                  <a:schemeClr val="bg1"/>
                </a:solidFill>
                <a:latin typeface="Arial" pitchFamily="34" charset="0"/>
              </a:rPr>
              <a:t>us </a:t>
            </a:r>
            <a:r>
              <a:rPr lang="en-US" sz="3600" dirty="0">
                <a:solidFill>
                  <a:schemeClr val="bg1"/>
                </a:solidFill>
                <a:latin typeface="Arial" pitchFamily="34" charset="0"/>
              </a:rPr>
              <a:t>prove how badly we want </a:t>
            </a:r>
            <a:r>
              <a:rPr lang="en-US" sz="3600" dirty="0" smtClean="0">
                <a:solidFill>
                  <a:schemeClr val="bg1"/>
                </a:solidFill>
                <a:latin typeface="Arial" pitchFamily="34" charset="0"/>
              </a:rPr>
              <a:t>things</a:t>
            </a:r>
            <a:r>
              <a:rPr lang="en-US" sz="3600" b="1" dirty="0" smtClean="0">
                <a:solidFill>
                  <a:schemeClr val="bg1"/>
                </a:solidFill>
                <a:latin typeface="Arial" pitchFamily="34" charset="0"/>
              </a:rPr>
              <a:t>							</a:t>
            </a:r>
            <a:r>
              <a:rPr lang="en-US" sz="2400" b="1" i="1" dirty="0" smtClean="0">
                <a:solidFill>
                  <a:schemeClr val="bg1"/>
                </a:solidFill>
                <a:latin typeface="Arial" pitchFamily="34" charset="0"/>
              </a:rPr>
              <a:t>-</a:t>
            </a:r>
            <a:r>
              <a:rPr lang="en-US" sz="2400" i="1" dirty="0" smtClean="0">
                <a:solidFill>
                  <a:schemeClr val="bg1"/>
                </a:solidFill>
                <a:latin typeface="Arial" pitchFamily="34" charset="0"/>
              </a:rPr>
              <a:t>Randy </a:t>
            </a:r>
            <a:r>
              <a:rPr lang="en-US" sz="2400" i="1" dirty="0" err="1" smtClean="0">
                <a:solidFill>
                  <a:schemeClr val="bg1"/>
                </a:solidFill>
                <a:latin typeface="Arial" pitchFamily="34" charset="0"/>
              </a:rPr>
              <a:t>Pausch</a:t>
            </a:r>
            <a:endParaRPr lang="en-US" sz="2400" i="1" dirty="0">
              <a:solidFill>
                <a:schemeClr val="bg1"/>
              </a:solidFill>
              <a:latin typeface="Arial" pitchFamily="34" charset="0"/>
            </a:endParaRPr>
          </a:p>
        </p:txBody>
      </p:sp>
      <p:sp>
        <p:nvSpPr>
          <p:cNvPr id="7" name="TextBox 6"/>
          <p:cNvSpPr txBox="1"/>
          <p:nvPr/>
        </p:nvSpPr>
        <p:spPr>
          <a:xfrm>
            <a:off x="2971800" y="2667000"/>
            <a:ext cx="2217274" cy="2308324"/>
          </a:xfrm>
          <a:prstGeom prst="rect">
            <a:avLst/>
          </a:prstGeom>
          <a:noFill/>
        </p:spPr>
        <p:txBody>
          <a:bodyPr wrap="square" rtlCol="0">
            <a:spAutoFit/>
          </a:bodyPr>
          <a:lstStyle/>
          <a:p>
            <a:r>
              <a:rPr lang="en-US" b="1" dirty="0" smtClean="0">
                <a:solidFill>
                  <a:schemeClr val="bg1"/>
                </a:solidFill>
              </a:rPr>
              <a:t>It won’t work…</a:t>
            </a:r>
          </a:p>
          <a:p>
            <a:endParaRPr lang="en-US" b="1" dirty="0" smtClean="0">
              <a:solidFill>
                <a:schemeClr val="bg1"/>
              </a:solidFill>
            </a:endParaRPr>
          </a:p>
          <a:p>
            <a:r>
              <a:rPr lang="en-US" b="1" dirty="0" smtClean="0">
                <a:solidFill>
                  <a:schemeClr val="bg1"/>
                </a:solidFill>
              </a:rPr>
              <a:t>It’s too hard…</a:t>
            </a:r>
          </a:p>
          <a:p>
            <a:endParaRPr lang="en-US" b="1" dirty="0">
              <a:solidFill>
                <a:schemeClr val="bg1"/>
              </a:solidFill>
            </a:endParaRPr>
          </a:p>
          <a:p>
            <a:r>
              <a:rPr lang="en-US" b="1" dirty="0" smtClean="0">
                <a:solidFill>
                  <a:schemeClr val="bg1"/>
                </a:solidFill>
              </a:rPr>
              <a:t>It’s too expensive…</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
        <p:nvSpPr>
          <p:cNvPr id="8" name="TextBox 7"/>
          <p:cNvSpPr txBox="1"/>
          <p:nvPr/>
        </p:nvSpPr>
        <p:spPr>
          <a:xfrm>
            <a:off x="2971800" y="4343400"/>
            <a:ext cx="3581400" cy="2308324"/>
          </a:xfrm>
          <a:prstGeom prst="rect">
            <a:avLst/>
          </a:prstGeom>
          <a:noFill/>
        </p:spPr>
        <p:txBody>
          <a:bodyPr wrap="square" rtlCol="0">
            <a:spAutoFit/>
          </a:bodyPr>
          <a:lstStyle/>
          <a:p>
            <a:r>
              <a:rPr lang="en-US" b="1" dirty="0" smtClean="0">
                <a:solidFill>
                  <a:schemeClr val="bg1"/>
                </a:solidFill>
              </a:rPr>
              <a:t>You’re  not  experienced / mature /</a:t>
            </a:r>
          </a:p>
          <a:p>
            <a:r>
              <a:rPr lang="en-US" b="1" dirty="0" smtClean="0">
                <a:solidFill>
                  <a:schemeClr val="bg1"/>
                </a:solidFill>
              </a:rPr>
              <a:t>credentialed / connected / </a:t>
            </a:r>
            <a:r>
              <a:rPr lang="en-US" b="1" dirty="0" smtClean="0">
                <a:solidFill>
                  <a:schemeClr val="bg1"/>
                </a:solidFill>
              </a:rPr>
              <a:t>old /</a:t>
            </a:r>
          </a:p>
          <a:p>
            <a:r>
              <a:rPr lang="en-US" b="1" dirty="0" smtClean="0">
                <a:solidFill>
                  <a:schemeClr val="bg1"/>
                </a:solidFill>
              </a:rPr>
              <a:t>schooled</a:t>
            </a:r>
            <a:r>
              <a:rPr lang="en-US" b="1" dirty="0" smtClean="0">
                <a:solidFill>
                  <a:schemeClr val="bg1"/>
                </a:solidFill>
              </a:rPr>
              <a:t>/</a:t>
            </a:r>
            <a:r>
              <a:rPr lang="en-US" b="1" dirty="0">
                <a:solidFill>
                  <a:schemeClr val="bg1"/>
                </a:solidFill>
              </a:rPr>
              <a:t> </a:t>
            </a:r>
            <a:r>
              <a:rPr lang="en-US" b="1" dirty="0" smtClean="0">
                <a:solidFill>
                  <a:schemeClr val="bg1"/>
                </a:solidFill>
              </a:rPr>
              <a:t>serious / published / white / male / straight / wealthy /</a:t>
            </a:r>
          </a:p>
          <a:p>
            <a:r>
              <a:rPr lang="en-US" b="1" dirty="0" smtClean="0">
                <a:solidFill>
                  <a:schemeClr val="bg1"/>
                </a:solidFill>
              </a:rPr>
              <a:t>etc. enough… </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ck_01"/>
          <p:cNvPicPr preferRelativeResize="0">
            <a:picLocks noChangeAspect="1" noChangeArrowheads="1"/>
          </p:cNvPicPr>
          <p:nvPr/>
        </p:nvPicPr>
        <p:blipFill>
          <a:blip r:embed="rId3" cstate="print">
            <a:lum bright="-9000"/>
          </a:blip>
          <a:srcRect/>
          <a:stretch>
            <a:fillRect/>
          </a:stretch>
        </p:blipFill>
        <p:spPr bwMode="auto">
          <a:xfrm>
            <a:off x="2819400" y="2209800"/>
            <a:ext cx="3717925" cy="4648200"/>
          </a:xfrm>
          <a:prstGeom prst="rect">
            <a:avLst/>
          </a:prstGeom>
          <a:noFill/>
          <a:ln w="12700">
            <a:noFill/>
            <a:miter lim="800000"/>
            <a:headEnd/>
            <a:tailEnd/>
          </a:ln>
          <a:effectLst/>
        </p:spPr>
      </p:pic>
      <p:sp>
        <p:nvSpPr>
          <p:cNvPr id="5" name="Rectangle 3"/>
          <p:cNvSpPr>
            <a:spLocks noChangeArrowheads="1"/>
          </p:cNvSpPr>
          <p:nvPr/>
        </p:nvSpPr>
        <p:spPr bwMode="auto">
          <a:xfrm>
            <a:off x="228600" y="152400"/>
            <a:ext cx="8915400" cy="1828800"/>
          </a:xfrm>
          <a:prstGeom prst="rect">
            <a:avLst/>
          </a:prstGeom>
          <a:noFill/>
          <a:ln w="12700">
            <a:noFill/>
            <a:miter lim="800000"/>
            <a:headEnd/>
            <a:tailEnd/>
          </a:ln>
          <a:effectLst/>
        </p:spPr>
        <p:txBody>
          <a:bodyPr lIns="90488" tIns="44450" rIns="90488" bIns="44450" anchor="t"/>
          <a:lstStyle/>
          <a:p>
            <a:pPr algn="just"/>
            <a:r>
              <a:rPr lang="en-US" sz="3600" dirty="0" smtClean="0">
                <a:solidFill>
                  <a:schemeClr val="bg1"/>
                </a:solidFill>
                <a:latin typeface="Arial" pitchFamily="34" charset="0"/>
              </a:rPr>
              <a:t>Brick </a:t>
            </a:r>
            <a:r>
              <a:rPr lang="en-US" sz="3600" dirty="0">
                <a:solidFill>
                  <a:schemeClr val="bg1"/>
                </a:solidFill>
                <a:latin typeface="Arial" pitchFamily="34" charset="0"/>
              </a:rPr>
              <a:t>walls are there for a reason: </a:t>
            </a:r>
            <a:endParaRPr lang="en-US" sz="3600" dirty="0" smtClean="0">
              <a:solidFill>
                <a:schemeClr val="bg1"/>
              </a:solidFill>
              <a:latin typeface="Arial" pitchFamily="34" charset="0"/>
            </a:endParaRPr>
          </a:p>
          <a:p>
            <a:pPr algn="just"/>
            <a:r>
              <a:rPr lang="en-US" sz="3600" dirty="0" smtClean="0">
                <a:solidFill>
                  <a:schemeClr val="bg1"/>
                </a:solidFill>
                <a:latin typeface="Arial" pitchFamily="34" charset="0"/>
              </a:rPr>
              <a:t>they </a:t>
            </a:r>
            <a:r>
              <a:rPr lang="en-US" sz="3600" dirty="0">
                <a:solidFill>
                  <a:schemeClr val="bg1"/>
                </a:solidFill>
                <a:latin typeface="Arial" pitchFamily="34" charset="0"/>
              </a:rPr>
              <a:t>let </a:t>
            </a:r>
            <a:r>
              <a:rPr lang="en-US" sz="3600" dirty="0" smtClean="0">
                <a:solidFill>
                  <a:schemeClr val="bg1"/>
                </a:solidFill>
                <a:latin typeface="Arial" pitchFamily="34" charset="0"/>
              </a:rPr>
              <a:t>us </a:t>
            </a:r>
            <a:r>
              <a:rPr lang="en-US" sz="3600" dirty="0">
                <a:solidFill>
                  <a:schemeClr val="bg1"/>
                </a:solidFill>
                <a:latin typeface="Arial" pitchFamily="34" charset="0"/>
              </a:rPr>
              <a:t>prove how badly we want </a:t>
            </a:r>
            <a:r>
              <a:rPr lang="en-US" sz="3600" dirty="0" smtClean="0">
                <a:solidFill>
                  <a:schemeClr val="bg1"/>
                </a:solidFill>
                <a:latin typeface="Arial" pitchFamily="34" charset="0"/>
              </a:rPr>
              <a:t>things</a:t>
            </a:r>
            <a:r>
              <a:rPr lang="en-US" sz="3600" b="1" dirty="0" smtClean="0">
                <a:solidFill>
                  <a:schemeClr val="bg1"/>
                </a:solidFill>
                <a:latin typeface="Arial" pitchFamily="34" charset="0"/>
              </a:rPr>
              <a:t>							</a:t>
            </a:r>
            <a:r>
              <a:rPr lang="en-US" sz="2400" b="1" i="1" dirty="0" smtClean="0">
                <a:solidFill>
                  <a:schemeClr val="bg1"/>
                </a:solidFill>
                <a:latin typeface="Arial" pitchFamily="34" charset="0"/>
              </a:rPr>
              <a:t>-</a:t>
            </a:r>
            <a:r>
              <a:rPr lang="en-US" sz="2400" i="1" dirty="0" smtClean="0">
                <a:solidFill>
                  <a:schemeClr val="bg1"/>
                </a:solidFill>
                <a:latin typeface="Arial" pitchFamily="34" charset="0"/>
              </a:rPr>
              <a:t>Randy </a:t>
            </a:r>
            <a:r>
              <a:rPr lang="en-US" sz="2400" i="1" dirty="0" err="1" smtClean="0">
                <a:solidFill>
                  <a:schemeClr val="bg1"/>
                </a:solidFill>
                <a:latin typeface="Arial" pitchFamily="34" charset="0"/>
              </a:rPr>
              <a:t>Pausch</a:t>
            </a:r>
            <a:endParaRPr lang="en-US" sz="2400" i="1" dirty="0">
              <a:solidFill>
                <a:schemeClr val="bg1"/>
              </a:solidFill>
              <a:latin typeface="Arial" pitchFamily="34" charset="0"/>
            </a:endParaRPr>
          </a:p>
        </p:txBody>
      </p:sp>
      <p:sp>
        <p:nvSpPr>
          <p:cNvPr id="7" name="TextBox 6"/>
          <p:cNvSpPr txBox="1"/>
          <p:nvPr/>
        </p:nvSpPr>
        <p:spPr>
          <a:xfrm>
            <a:off x="2971800" y="2667000"/>
            <a:ext cx="2217274" cy="2308324"/>
          </a:xfrm>
          <a:prstGeom prst="rect">
            <a:avLst/>
          </a:prstGeom>
          <a:noFill/>
        </p:spPr>
        <p:txBody>
          <a:bodyPr wrap="square" rtlCol="0">
            <a:spAutoFit/>
          </a:bodyPr>
          <a:lstStyle/>
          <a:p>
            <a:r>
              <a:rPr lang="en-US" b="1" dirty="0" smtClean="0">
                <a:solidFill>
                  <a:schemeClr val="bg1"/>
                </a:solidFill>
              </a:rPr>
              <a:t>It won’t work…</a:t>
            </a:r>
          </a:p>
          <a:p>
            <a:endParaRPr lang="en-US" b="1" dirty="0" smtClean="0">
              <a:solidFill>
                <a:schemeClr val="bg1"/>
              </a:solidFill>
            </a:endParaRPr>
          </a:p>
          <a:p>
            <a:r>
              <a:rPr lang="en-US" b="1" dirty="0" smtClean="0">
                <a:solidFill>
                  <a:schemeClr val="bg1"/>
                </a:solidFill>
              </a:rPr>
              <a:t>It’s too hard…</a:t>
            </a:r>
          </a:p>
          <a:p>
            <a:endParaRPr lang="en-US" b="1" dirty="0">
              <a:solidFill>
                <a:schemeClr val="bg1"/>
              </a:solidFill>
            </a:endParaRPr>
          </a:p>
          <a:p>
            <a:r>
              <a:rPr lang="en-US" b="1" dirty="0" smtClean="0">
                <a:solidFill>
                  <a:schemeClr val="bg1"/>
                </a:solidFill>
              </a:rPr>
              <a:t>It’s too expensive…</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
        <p:nvSpPr>
          <p:cNvPr id="8" name="TextBox 7"/>
          <p:cNvSpPr txBox="1"/>
          <p:nvPr/>
        </p:nvSpPr>
        <p:spPr>
          <a:xfrm>
            <a:off x="2971800" y="4343400"/>
            <a:ext cx="3581400" cy="2862322"/>
          </a:xfrm>
          <a:prstGeom prst="rect">
            <a:avLst/>
          </a:prstGeom>
          <a:noFill/>
        </p:spPr>
        <p:txBody>
          <a:bodyPr wrap="square" rtlCol="0">
            <a:spAutoFit/>
          </a:bodyPr>
          <a:lstStyle/>
          <a:p>
            <a:r>
              <a:rPr lang="en-US" b="1" dirty="0" smtClean="0">
                <a:solidFill>
                  <a:schemeClr val="bg1"/>
                </a:solidFill>
              </a:rPr>
              <a:t>You’re  not  experienced / mature /</a:t>
            </a:r>
          </a:p>
          <a:p>
            <a:r>
              <a:rPr lang="en-US" b="1" dirty="0" smtClean="0">
                <a:solidFill>
                  <a:schemeClr val="bg1"/>
                </a:solidFill>
              </a:rPr>
              <a:t>credentialed / connected / </a:t>
            </a:r>
            <a:r>
              <a:rPr lang="en-US" b="1" dirty="0" smtClean="0">
                <a:solidFill>
                  <a:schemeClr val="bg1"/>
                </a:solidFill>
              </a:rPr>
              <a:t>old /</a:t>
            </a:r>
          </a:p>
          <a:p>
            <a:r>
              <a:rPr lang="en-US" b="1" dirty="0" smtClean="0">
                <a:solidFill>
                  <a:schemeClr val="bg1"/>
                </a:solidFill>
              </a:rPr>
              <a:t>schooled</a:t>
            </a:r>
            <a:r>
              <a:rPr lang="en-US" b="1" dirty="0" smtClean="0">
                <a:solidFill>
                  <a:schemeClr val="bg1"/>
                </a:solidFill>
              </a:rPr>
              <a:t>/</a:t>
            </a:r>
            <a:r>
              <a:rPr lang="en-US" b="1" dirty="0">
                <a:solidFill>
                  <a:schemeClr val="bg1"/>
                </a:solidFill>
              </a:rPr>
              <a:t> </a:t>
            </a:r>
            <a:r>
              <a:rPr lang="en-US" b="1" dirty="0" smtClean="0">
                <a:solidFill>
                  <a:schemeClr val="bg1"/>
                </a:solidFill>
              </a:rPr>
              <a:t>serious / published / white / male / straight / wealthy /</a:t>
            </a:r>
          </a:p>
          <a:p>
            <a:r>
              <a:rPr lang="en-US" b="1" dirty="0" smtClean="0">
                <a:solidFill>
                  <a:schemeClr val="bg1"/>
                </a:solidFill>
              </a:rPr>
              <a:t>etc. enough… </a:t>
            </a:r>
          </a:p>
          <a:p>
            <a:endParaRPr lang="en-US" b="1" dirty="0">
              <a:solidFill>
                <a:schemeClr val="bg1"/>
              </a:solidFill>
            </a:endParaRPr>
          </a:p>
          <a:p>
            <a:r>
              <a:rPr lang="en-US" b="1" dirty="0" smtClean="0">
                <a:solidFill>
                  <a:schemeClr val="bg1"/>
                </a:solidFill>
              </a:rPr>
              <a:t>If it were </a:t>
            </a:r>
            <a:r>
              <a:rPr lang="en-US" b="1" i="1" dirty="0" smtClean="0">
                <a:solidFill>
                  <a:schemeClr val="bg1"/>
                </a:solidFill>
              </a:rPr>
              <a:t>that</a:t>
            </a:r>
            <a:r>
              <a:rPr lang="en-US" b="1" dirty="0" smtClean="0">
                <a:solidFill>
                  <a:schemeClr val="bg1"/>
                </a:solidFill>
              </a:rPr>
              <a:t> easy somebody </a:t>
            </a:r>
          </a:p>
          <a:p>
            <a:r>
              <a:rPr lang="en-US" b="1" dirty="0">
                <a:solidFill>
                  <a:schemeClr val="bg1"/>
                </a:solidFill>
              </a:rPr>
              <a:t>w</a:t>
            </a:r>
            <a:r>
              <a:rPr lang="en-US" b="1" dirty="0" smtClean="0">
                <a:solidFill>
                  <a:schemeClr val="bg1"/>
                </a:solidFill>
              </a:rPr>
              <a:t>ould have done it before…</a:t>
            </a:r>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ick_01"/>
          <p:cNvPicPr preferRelativeResize="0">
            <a:picLocks noChangeAspect="1" noChangeArrowheads="1"/>
          </p:cNvPicPr>
          <p:nvPr/>
        </p:nvPicPr>
        <p:blipFill>
          <a:blip r:embed="rId3" cstate="print">
            <a:lum bright="-9000"/>
          </a:blip>
          <a:srcRect/>
          <a:stretch>
            <a:fillRect/>
          </a:stretch>
        </p:blipFill>
        <p:spPr bwMode="auto">
          <a:xfrm>
            <a:off x="2819400" y="2209800"/>
            <a:ext cx="3717925" cy="4648200"/>
          </a:xfrm>
          <a:prstGeom prst="rect">
            <a:avLst/>
          </a:prstGeom>
          <a:noFill/>
          <a:ln w="12700">
            <a:noFill/>
            <a:miter lim="800000"/>
            <a:headEnd/>
            <a:tailEnd/>
          </a:ln>
          <a:effectLst/>
        </p:spPr>
      </p:pic>
      <p:sp>
        <p:nvSpPr>
          <p:cNvPr id="5" name="Rectangle 3"/>
          <p:cNvSpPr>
            <a:spLocks noChangeArrowheads="1"/>
          </p:cNvSpPr>
          <p:nvPr/>
        </p:nvSpPr>
        <p:spPr bwMode="auto">
          <a:xfrm>
            <a:off x="228600" y="152400"/>
            <a:ext cx="8915400" cy="1828800"/>
          </a:xfrm>
          <a:prstGeom prst="rect">
            <a:avLst/>
          </a:prstGeom>
          <a:noFill/>
          <a:ln w="12700">
            <a:noFill/>
            <a:miter lim="800000"/>
            <a:headEnd/>
            <a:tailEnd/>
          </a:ln>
          <a:effectLst/>
        </p:spPr>
        <p:txBody>
          <a:bodyPr lIns="90488" tIns="44450" rIns="90488" bIns="44450" anchor="t"/>
          <a:lstStyle/>
          <a:p>
            <a:pPr algn="just"/>
            <a:r>
              <a:rPr lang="en-US" sz="3600" dirty="0" smtClean="0">
                <a:solidFill>
                  <a:schemeClr val="bg1"/>
                </a:solidFill>
                <a:latin typeface="Arial" pitchFamily="34" charset="0"/>
              </a:rPr>
              <a:t>Brick </a:t>
            </a:r>
            <a:r>
              <a:rPr lang="en-US" sz="3600" dirty="0">
                <a:solidFill>
                  <a:schemeClr val="bg1"/>
                </a:solidFill>
                <a:latin typeface="Arial" pitchFamily="34" charset="0"/>
              </a:rPr>
              <a:t>walls are there for a reason: </a:t>
            </a:r>
            <a:endParaRPr lang="en-US" sz="3600" dirty="0" smtClean="0">
              <a:solidFill>
                <a:schemeClr val="bg1"/>
              </a:solidFill>
              <a:latin typeface="Arial" pitchFamily="34" charset="0"/>
            </a:endParaRPr>
          </a:p>
          <a:p>
            <a:pPr algn="just"/>
            <a:r>
              <a:rPr lang="en-US" sz="3600" dirty="0" smtClean="0">
                <a:solidFill>
                  <a:schemeClr val="bg1"/>
                </a:solidFill>
                <a:latin typeface="Arial" pitchFamily="34" charset="0"/>
              </a:rPr>
              <a:t>they </a:t>
            </a:r>
            <a:r>
              <a:rPr lang="en-US" sz="3600" dirty="0">
                <a:solidFill>
                  <a:schemeClr val="bg1"/>
                </a:solidFill>
                <a:latin typeface="Arial" pitchFamily="34" charset="0"/>
              </a:rPr>
              <a:t>let </a:t>
            </a:r>
            <a:r>
              <a:rPr lang="en-US" sz="3600" dirty="0" smtClean="0">
                <a:solidFill>
                  <a:schemeClr val="bg1"/>
                </a:solidFill>
                <a:latin typeface="Arial" pitchFamily="34" charset="0"/>
              </a:rPr>
              <a:t>us </a:t>
            </a:r>
            <a:r>
              <a:rPr lang="en-US" sz="3600" dirty="0">
                <a:solidFill>
                  <a:schemeClr val="bg1"/>
                </a:solidFill>
                <a:latin typeface="Arial" pitchFamily="34" charset="0"/>
              </a:rPr>
              <a:t>prove how badly we want </a:t>
            </a:r>
            <a:r>
              <a:rPr lang="en-US" sz="3600" dirty="0" smtClean="0">
                <a:solidFill>
                  <a:schemeClr val="bg1"/>
                </a:solidFill>
                <a:latin typeface="Arial" pitchFamily="34" charset="0"/>
              </a:rPr>
              <a:t>things</a:t>
            </a:r>
            <a:r>
              <a:rPr lang="en-US" sz="3600" b="1" dirty="0" smtClean="0">
                <a:solidFill>
                  <a:schemeClr val="bg1"/>
                </a:solidFill>
                <a:latin typeface="Arial" pitchFamily="34" charset="0"/>
              </a:rPr>
              <a:t>							</a:t>
            </a:r>
            <a:r>
              <a:rPr lang="en-US" sz="2400" b="1" i="1" dirty="0" smtClean="0">
                <a:solidFill>
                  <a:schemeClr val="bg1"/>
                </a:solidFill>
                <a:latin typeface="Arial" pitchFamily="34" charset="0"/>
              </a:rPr>
              <a:t>-</a:t>
            </a:r>
            <a:r>
              <a:rPr lang="en-US" sz="2400" i="1" dirty="0" smtClean="0">
                <a:solidFill>
                  <a:schemeClr val="bg1"/>
                </a:solidFill>
                <a:latin typeface="Arial" pitchFamily="34" charset="0"/>
              </a:rPr>
              <a:t>Randy </a:t>
            </a:r>
            <a:r>
              <a:rPr lang="en-US" sz="2400" i="1" dirty="0" err="1" smtClean="0">
                <a:solidFill>
                  <a:schemeClr val="bg1"/>
                </a:solidFill>
                <a:latin typeface="Arial" pitchFamily="34" charset="0"/>
              </a:rPr>
              <a:t>Pausch</a:t>
            </a:r>
            <a:endParaRPr lang="en-US" sz="2400" i="1" dirty="0">
              <a:solidFill>
                <a:schemeClr val="bg1"/>
              </a:solidFill>
              <a:latin typeface="Arial" pitchFamily="34" charset="0"/>
            </a:endParaRPr>
          </a:p>
        </p:txBody>
      </p:sp>
      <p:sp>
        <p:nvSpPr>
          <p:cNvPr id="7" name="TextBox 6"/>
          <p:cNvSpPr txBox="1"/>
          <p:nvPr/>
        </p:nvSpPr>
        <p:spPr>
          <a:xfrm>
            <a:off x="2895600" y="2667000"/>
            <a:ext cx="3429000" cy="4524315"/>
          </a:xfrm>
          <a:prstGeom prst="rect">
            <a:avLst/>
          </a:prstGeom>
          <a:noFill/>
        </p:spPr>
        <p:txBody>
          <a:bodyPr wrap="square" rtlCol="0">
            <a:spAutoFit/>
          </a:bodyPr>
          <a:lstStyle/>
          <a:p>
            <a:r>
              <a:rPr lang="en-US" b="1" dirty="0" smtClean="0">
                <a:solidFill>
                  <a:schemeClr val="bg1"/>
                </a:solidFill>
              </a:rPr>
              <a:t>If you haven’t had…</a:t>
            </a:r>
          </a:p>
          <a:p>
            <a:endParaRPr lang="en-US" b="1" dirty="0">
              <a:solidFill>
                <a:schemeClr val="bg1"/>
              </a:solidFill>
            </a:endParaRPr>
          </a:p>
          <a:p>
            <a:r>
              <a:rPr lang="en-US" b="1" dirty="0" smtClean="0">
                <a:solidFill>
                  <a:schemeClr val="bg1"/>
                </a:solidFill>
              </a:rPr>
              <a:t>MAE 2300, CE 2300 MSE 3050, APMA 3080, STS 2180, ARCH 2010</a:t>
            </a:r>
          </a:p>
          <a:p>
            <a:r>
              <a:rPr lang="en-US" b="1" dirty="0" smtClean="0">
                <a:solidFill>
                  <a:schemeClr val="bg1"/>
                </a:solidFill>
              </a:rPr>
              <a:t>CHE 2202, APMA 3120, STS 2500, BME 2000, SYS 2202, BME 2104, ECE 3760, MAE 4620, BME 2102,</a:t>
            </a:r>
          </a:p>
          <a:p>
            <a:r>
              <a:rPr lang="en-US" b="1" dirty="0" smtClean="0">
                <a:solidFill>
                  <a:schemeClr val="bg1"/>
                </a:solidFill>
              </a:rPr>
              <a:t>CHE 3347, CS 2110, MAE 4130,</a:t>
            </a:r>
          </a:p>
          <a:p>
            <a:r>
              <a:rPr lang="en-US" b="1" dirty="0" smtClean="0">
                <a:solidFill>
                  <a:schemeClr val="bg1"/>
                </a:solidFill>
              </a:rPr>
              <a:t>MAE 4280, SYS 2620, </a:t>
            </a:r>
          </a:p>
          <a:p>
            <a:r>
              <a:rPr lang="en-US" b="1" dirty="0" smtClean="0">
                <a:solidFill>
                  <a:schemeClr val="bg1"/>
                </a:solidFill>
              </a:rPr>
              <a:t>STS 2170, SYS 4053 or even</a:t>
            </a:r>
          </a:p>
          <a:p>
            <a:r>
              <a:rPr lang="en-US" b="1" dirty="0" smtClean="0">
                <a:solidFill>
                  <a:schemeClr val="bg1"/>
                </a:solidFill>
              </a:rPr>
              <a:t>PHYS 1425, 1429, 2415 and 2419…</a:t>
            </a:r>
          </a:p>
          <a:p>
            <a:endParaRPr lang="en-US" b="1" dirty="0">
              <a:solidFill>
                <a:schemeClr val="bg1"/>
              </a:solidFill>
            </a:endParaRPr>
          </a:p>
          <a:p>
            <a:r>
              <a:rPr lang="en-US" b="1" dirty="0" smtClean="0">
                <a:solidFill>
                  <a:schemeClr val="bg1"/>
                </a:solidFill>
              </a:rPr>
              <a:t>then  </a:t>
            </a:r>
            <a:r>
              <a:rPr lang="en-US" b="1" u="sng" dirty="0" smtClean="0">
                <a:solidFill>
                  <a:schemeClr val="bg1"/>
                </a:solidFill>
              </a:rPr>
              <a:t>YOU’RE</a:t>
            </a:r>
            <a:r>
              <a:rPr lang="en-US" b="1" dirty="0" smtClean="0">
                <a:solidFill>
                  <a:schemeClr val="bg1"/>
                </a:solidFill>
              </a:rPr>
              <a:t> </a:t>
            </a:r>
            <a:r>
              <a:rPr lang="en-US" b="1" u="sng" dirty="0" smtClean="0">
                <a:solidFill>
                  <a:schemeClr val="bg1"/>
                </a:solidFill>
              </a:rPr>
              <a:t>NOT</a:t>
            </a:r>
            <a:r>
              <a:rPr lang="en-US" b="1" dirty="0" smtClean="0">
                <a:solidFill>
                  <a:schemeClr val="bg1"/>
                </a:solidFill>
              </a:rPr>
              <a:t> </a:t>
            </a:r>
            <a:r>
              <a:rPr lang="en-US" b="1" u="sng" dirty="0" smtClean="0">
                <a:solidFill>
                  <a:schemeClr val="bg1"/>
                </a:solidFill>
              </a:rPr>
              <a:t>READY</a:t>
            </a:r>
            <a:r>
              <a:rPr lang="en-US" b="1" dirty="0" smtClean="0">
                <a:solidFill>
                  <a:schemeClr val="bg1"/>
                </a:solidFill>
              </a:rPr>
              <a:t> </a:t>
            </a:r>
            <a:r>
              <a:rPr lang="en-US" b="1" dirty="0" smtClean="0">
                <a:solidFill>
                  <a:schemeClr val="bg1"/>
                </a:solidFill>
              </a:rPr>
              <a:t>.</a:t>
            </a:r>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File:Serpentine wall UVa daffodils 2010.jpg">
            <a:hlinkClick r:id="rId3"/>
          </p:cNvPr>
          <p:cNvPicPr>
            <a:picLocks noChangeAspect="1" noChangeArrowheads="1"/>
          </p:cNvPicPr>
          <p:nvPr/>
        </p:nvPicPr>
        <p:blipFill>
          <a:blip r:embed="rId4" cstate="print"/>
          <a:srcRect/>
          <a:stretch>
            <a:fillRect/>
          </a:stretch>
        </p:blipFill>
        <p:spPr bwMode="auto">
          <a:xfrm>
            <a:off x="457200" y="762000"/>
            <a:ext cx="8120374" cy="5410200"/>
          </a:xfrm>
          <a:prstGeom prst="rect">
            <a:avLst/>
          </a:prstGeom>
          <a:noFill/>
        </p:spPr>
      </p:pic>
      <p:sp>
        <p:nvSpPr>
          <p:cNvPr id="7" name="TextBox 6"/>
          <p:cNvSpPr txBox="1"/>
          <p:nvPr/>
        </p:nvSpPr>
        <p:spPr>
          <a:xfrm>
            <a:off x="4267200" y="4303455"/>
            <a:ext cx="4191000" cy="1815882"/>
          </a:xfrm>
          <a:prstGeom prst="rect">
            <a:avLst/>
          </a:prstGeom>
          <a:noFill/>
        </p:spPr>
        <p:txBody>
          <a:bodyPr wrap="square" rtlCol="0">
            <a:spAutoFit/>
          </a:bodyPr>
          <a:lstStyle/>
          <a:p>
            <a:r>
              <a:rPr lang="en-US" sz="2400" b="1" dirty="0" smtClean="0">
                <a:solidFill>
                  <a:schemeClr val="bg1"/>
                </a:solidFill>
              </a:rPr>
              <a:t>At a traditional place like </a:t>
            </a:r>
            <a:r>
              <a:rPr lang="en-US" sz="2400" b="1" dirty="0" err="1" smtClean="0">
                <a:solidFill>
                  <a:schemeClr val="bg1"/>
                </a:solidFill>
              </a:rPr>
              <a:t>UVa</a:t>
            </a:r>
            <a:r>
              <a:rPr lang="en-US" sz="2400" b="1" dirty="0" smtClean="0">
                <a:solidFill>
                  <a:schemeClr val="bg1"/>
                </a:solidFill>
              </a:rPr>
              <a:t>,</a:t>
            </a:r>
          </a:p>
          <a:p>
            <a:r>
              <a:rPr lang="en-US" sz="2400" b="1" dirty="0" smtClean="0">
                <a:solidFill>
                  <a:schemeClr val="bg1"/>
                </a:solidFill>
              </a:rPr>
              <a:t>we sure love our brick </a:t>
            </a:r>
            <a:r>
              <a:rPr lang="en-US" sz="2400" b="1" dirty="0" smtClean="0">
                <a:solidFill>
                  <a:schemeClr val="bg1"/>
                </a:solidFill>
              </a:rPr>
              <a:t>walls…</a:t>
            </a:r>
            <a:endParaRPr lang="en-US" sz="2400" b="1" dirty="0" smtClean="0">
              <a:solidFill>
                <a:schemeClr val="bg1"/>
              </a:solidFill>
            </a:endParaRPr>
          </a:p>
          <a:p>
            <a:endParaRPr lang="en-US" sz="1000"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5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File:Serpentine wall UVa daffodils 2010.jpg">
            <a:hlinkClick r:id="rId3"/>
          </p:cNvPr>
          <p:cNvPicPr>
            <a:picLocks noChangeAspect="1" noChangeArrowheads="1"/>
          </p:cNvPicPr>
          <p:nvPr/>
        </p:nvPicPr>
        <p:blipFill>
          <a:blip r:embed="rId4" cstate="print"/>
          <a:srcRect/>
          <a:stretch>
            <a:fillRect/>
          </a:stretch>
        </p:blipFill>
        <p:spPr bwMode="auto">
          <a:xfrm>
            <a:off x="457200" y="762000"/>
            <a:ext cx="8120374" cy="5410200"/>
          </a:xfrm>
          <a:prstGeom prst="rect">
            <a:avLst/>
          </a:prstGeom>
          <a:noFill/>
        </p:spPr>
      </p:pic>
      <p:sp>
        <p:nvSpPr>
          <p:cNvPr id="7" name="TextBox 6"/>
          <p:cNvSpPr txBox="1"/>
          <p:nvPr/>
        </p:nvSpPr>
        <p:spPr>
          <a:xfrm>
            <a:off x="4267200" y="4303455"/>
            <a:ext cx="4191000" cy="2554545"/>
          </a:xfrm>
          <a:prstGeom prst="rect">
            <a:avLst/>
          </a:prstGeom>
          <a:noFill/>
        </p:spPr>
        <p:txBody>
          <a:bodyPr wrap="square" rtlCol="0">
            <a:spAutoFit/>
          </a:bodyPr>
          <a:lstStyle/>
          <a:p>
            <a:r>
              <a:rPr lang="en-US" sz="2400" b="1" dirty="0" smtClean="0">
                <a:solidFill>
                  <a:schemeClr val="bg1"/>
                </a:solidFill>
              </a:rPr>
              <a:t>At a traditional place like </a:t>
            </a:r>
            <a:r>
              <a:rPr lang="en-US" sz="2400" b="1" dirty="0" err="1" smtClean="0">
                <a:solidFill>
                  <a:schemeClr val="bg1"/>
                </a:solidFill>
              </a:rPr>
              <a:t>UVa</a:t>
            </a:r>
            <a:r>
              <a:rPr lang="en-US" sz="2400" b="1" dirty="0" smtClean="0">
                <a:solidFill>
                  <a:schemeClr val="bg1"/>
                </a:solidFill>
              </a:rPr>
              <a:t>,</a:t>
            </a:r>
          </a:p>
          <a:p>
            <a:r>
              <a:rPr lang="en-US" sz="2400" b="1" dirty="0" smtClean="0">
                <a:solidFill>
                  <a:schemeClr val="bg1"/>
                </a:solidFill>
              </a:rPr>
              <a:t>we sure love our brick </a:t>
            </a:r>
            <a:r>
              <a:rPr lang="en-US" sz="2400" b="1" dirty="0" smtClean="0">
                <a:solidFill>
                  <a:schemeClr val="bg1"/>
                </a:solidFill>
              </a:rPr>
              <a:t>walls…</a:t>
            </a:r>
            <a:endParaRPr lang="en-US" sz="2400" b="1" dirty="0" smtClean="0">
              <a:solidFill>
                <a:schemeClr val="bg1"/>
              </a:solidFill>
            </a:endParaRPr>
          </a:p>
          <a:p>
            <a:endParaRPr lang="en-US" sz="1000" b="1" dirty="0" smtClean="0">
              <a:solidFill>
                <a:schemeClr val="bg1"/>
              </a:solidFill>
            </a:endParaRPr>
          </a:p>
          <a:p>
            <a:r>
              <a:rPr lang="en-US" sz="2400" b="1" dirty="0" smtClean="0">
                <a:solidFill>
                  <a:schemeClr val="bg1"/>
                </a:solidFill>
              </a:rPr>
              <a:t>Sometimes even more than</a:t>
            </a:r>
          </a:p>
          <a:p>
            <a:r>
              <a:rPr lang="en-US" sz="2400" b="1" dirty="0">
                <a:solidFill>
                  <a:schemeClr val="bg1"/>
                </a:solidFill>
              </a:rPr>
              <a:t>w</a:t>
            </a:r>
            <a:r>
              <a:rPr lang="en-US" sz="2400" b="1" dirty="0" smtClean="0">
                <a:solidFill>
                  <a:schemeClr val="bg1"/>
                </a:solidFill>
              </a:rPr>
              <a:t>hat’s on the other side.</a:t>
            </a:r>
          </a:p>
          <a:p>
            <a:endParaRPr lang="en-US" b="1" dirty="0" smtClean="0">
              <a:solidFill>
                <a:schemeClr val="bg1"/>
              </a:solidFill>
            </a:endParaRPr>
          </a:p>
          <a:p>
            <a:endParaRPr lang="en-US" b="1" dirty="0" smtClean="0">
              <a:solidFill>
                <a:schemeClr val="bg1"/>
              </a:solidFill>
            </a:endParaRPr>
          </a:p>
          <a:p>
            <a:endParaRPr lang="en-US"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3872</TotalTime>
  <Words>850</Words>
  <Application>Microsoft Office PowerPoint</Application>
  <PresentationFormat>On-screen Show (4:3)</PresentationFormat>
  <Paragraphs>149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Last Lecture:  Really Achieving Your Childhood Dreams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SAIC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A. Williams</dc:creator>
  <cp:lastModifiedBy>Keith A. Williams</cp:lastModifiedBy>
  <cp:revision>365</cp:revision>
  <dcterms:created xsi:type="dcterms:W3CDTF">2014-04-17T02:00:53Z</dcterms:created>
  <dcterms:modified xsi:type="dcterms:W3CDTF">2014-04-20T21:53:25Z</dcterms:modified>
</cp:coreProperties>
</file>